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60" r:id="rId3"/>
    <p:sldId id="294" r:id="rId4"/>
    <p:sldId id="262" r:id="rId5"/>
    <p:sldId id="308" r:id="rId6"/>
    <p:sldId id="343" r:id="rId7"/>
    <p:sldId id="342" r:id="rId8"/>
    <p:sldId id="338" r:id="rId9"/>
    <p:sldId id="339" r:id="rId10"/>
    <p:sldId id="340" r:id="rId11"/>
    <p:sldId id="341" r:id="rId12"/>
    <p:sldId id="261" r:id="rId13"/>
    <p:sldId id="310" r:id="rId14"/>
    <p:sldId id="311" r:id="rId15"/>
    <p:sldId id="321" r:id="rId16"/>
    <p:sldId id="309" r:id="rId17"/>
    <p:sldId id="312" r:id="rId18"/>
    <p:sldId id="313" r:id="rId19"/>
    <p:sldId id="314" r:id="rId20"/>
    <p:sldId id="315" r:id="rId21"/>
    <p:sldId id="316" r:id="rId22"/>
    <p:sldId id="317" r:id="rId23"/>
    <p:sldId id="320" r:id="rId24"/>
    <p:sldId id="332" r:id="rId25"/>
    <p:sldId id="335" r:id="rId26"/>
    <p:sldId id="323" r:id="rId27"/>
    <p:sldId id="322" r:id="rId28"/>
    <p:sldId id="326" r:id="rId29"/>
    <p:sldId id="325" r:id="rId30"/>
    <p:sldId id="329" r:id="rId31"/>
    <p:sldId id="330" r:id="rId32"/>
    <p:sldId id="331" r:id="rId33"/>
    <p:sldId id="327" r:id="rId34"/>
    <p:sldId id="333" r:id="rId35"/>
    <p:sldId id="334" r:id="rId36"/>
    <p:sldId id="305" r:id="rId37"/>
    <p:sldId id="306" r:id="rId38"/>
  </p:sldIdLst>
  <p:sldSz cx="12192000" cy="6858000"/>
  <p:notesSz cx="6797675" cy="99298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6A727E"/>
    <a:srgbClr val="0000FF"/>
    <a:srgbClr val="5E6B7C"/>
    <a:srgbClr val="4E4C57"/>
    <a:srgbClr val="1C2329"/>
    <a:srgbClr val="555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남색 배경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53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11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회색 배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09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 슬라이드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163940" y="6608382"/>
            <a:ext cx="1188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>
            <a:stCxn id="2" idx="3"/>
          </p:cNvCxnSpPr>
          <p:nvPr userDrawn="1"/>
        </p:nvCxnSpPr>
        <p:spPr>
          <a:xfrm>
            <a:off x="1036710" y="276272"/>
            <a:ext cx="109548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제목 6"/>
          <p:cNvSpPr>
            <a:spLocks noGrp="1"/>
          </p:cNvSpPr>
          <p:nvPr>
            <p:ph type="title"/>
          </p:nvPr>
        </p:nvSpPr>
        <p:spPr>
          <a:xfrm>
            <a:off x="1898710" y="425405"/>
            <a:ext cx="10091814" cy="470141"/>
          </a:xfrm>
          <a:prstGeom prst="rect">
            <a:avLst/>
          </a:prstGeom>
        </p:spPr>
        <p:txBody>
          <a:bodyPr anchor="ctr"/>
          <a:lstStyle>
            <a:lvl1pPr>
              <a:defRPr sz="2400" spc="-150">
                <a:latin typeface="+mn-ea"/>
                <a:ea typeface="+mn-ea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2" y="96962"/>
            <a:ext cx="939098" cy="35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77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 슬라이드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/>
          <p:cNvCxnSpPr/>
          <p:nvPr userDrawn="1"/>
        </p:nvCxnSpPr>
        <p:spPr>
          <a:xfrm>
            <a:off x="163940" y="6608382"/>
            <a:ext cx="1188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stCxn id="6" idx="3"/>
          </p:cNvCxnSpPr>
          <p:nvPr userDrawn="1"/>
        </p:nvCxnSpPr>
        <p:spPr>
          <a:xfrm>
            <a:off x="1036710" y="276272"/>
            <a:ext cx="109548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제목 6"/>
          <p:cNvSpPr>
            <a:spLocks noGrp="1"/>
          </p:cNvSpPr>
          <p:nvPr>
            <p:ph type="title"/>
          </p:nvPr>
        </p:nvSpPr>
        <p:spPr>
          <a:xfrm>
            <a:off x="1898710" y="425405"/>
            <a:ext cx="10091814" cy="470141"/>
          </a:xfrm>
          <a:prstGeom prst="rect">
            <a:avLst/>
          </a:prstGeom>
        </p:spPr>
        <p:txBody>
          <a:bodyPr anchor="ctr"/>
          <a:lstStyle>
            <a:lvl1pPr>
              <a:defRPr sz="2400" spc="-15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2" y="96962"/>
            <a:ext cx="939098" cy="35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31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 슬라이드3">
    <p:bg>
      <p:bgPr>
        <a:solidFill>
          <a:srgbClr val="555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/>
          <p:cNvCxnSpPr/>
          <p:nvPr userDrawn="1"/>
        </p:nvCxnSpPr>
        <p:spPr>
          <a:xfrm>
            <a:off x="163940" y="6608382"/>
            <a:ext cx="1188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>
            <a:stCxn id="7" idx="3"/>
          </p:cNvCxnSpPr>
          <p:nvPr userDrawn="1"/>
        </p:nvCxnSpPr>
        <p:spPr>
          <a:xfrm>
            <a:off x="1036710" y="276272"/>
            <a:ext cx="109548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제목 6"/>
          <p:cNvSpPr>
            <a:spLocks noGrp="1"/>
          </p:cNvSpPr>
          <p:nvPr>
            <p:ph type="title"/>
          </p:nvPr>
        </p:nvSpPr>
        <p:spPr>
          <a:xfrm>
            <a:off x="1898710" y="425405"/>
            <a:ext cx="10091814" cy="470141"/>
          </a:xfrm>
          <a:prstGeom prst="rect">
            <a:avLst/>
          </a:prstGeom>
        </p:spPr>
        <p:txBody>
          <a:bodyPr anchor="ctr"/>
          <a:lstStyle>
            <a:lvl1pPr>
              <a:defRPr sz="2400" spc="-15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2" y="96962"/>
            <a:ext cx="939098" cy="35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7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310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50" r:id="rId4"/>
    <p:sldLayoutId id="2147483654" r:id="rId5"/>
    <p:sldLayoutId id="2147483662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jpe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1.jpeg"/><Relationship Id="rId11" Type="http://schemas.openxmlformats.org/officeDocument/2006/relationships/image" Target="../media/image96.png"/><Relationship Id="rId5" Type="http://schemas.openxmlformats.org/officeDocument/2006/relationships/image" Target="../media/image90.jpeg"/><Relationship Id="rId10" Type="http://schemas.openxmlformats.org/officeDocument/2006/relationships/image" Target="../media/image95.jpe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0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4" r="9787" b="54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C5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546730" y="4227283"/>
            <a:ext cx="30985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>
                    <a:lumMod val="85000"/>
                  </a:schemeClr>
                </a:solidFill>
              </a:rPr>
              <a:t>Vision Statement</a:t>
            </a:r>
            <a:endParaRPr lang="ko-KR" altLang="en-US" sz="2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360699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E </a:t>
            </a:r>
            <a:r>
              <a:rPr lang="en-US" altLang="ko-KR" sz="8800" b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ko-KR" sz="8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U</a:t>
            </a:r>
            <a:endParaRPr lang="ko-KR" altLang="en-US" sz="88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05280" y="5349020"/>
            <a:ext cx="33814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>
                    <a:lumMod val="85000"/>
                  </a:schemeClr>
                </a:solidFill>
              </a:rPr>
              <a:t>Business Roadmap</a:t>
            </a:r>
            <a:endParaRPr lang="ko-KR" altLang="en-US" sz="28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56991" y="4788151"/>
            <a:ext cx="47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&amp;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98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1845647" y="809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성남시 평생학습 통합플랫폼 </a:t>
            </a:r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배움숲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홈페이지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920640" y="1179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46"/>
          <p:cNvSpPr txBox="1"/>
          <p:nvPr/>
        </p:nvSpPr>
        <p:spPr>
          <a:xfrm>
            <a:off x="1850608" y="1270541"/>
            <a:ext cx="5841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운영하고 있는 평생학습 교육정보를 한곳에서 검색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결제 가능한 통합 플랫폼 구축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1732860" y="1817827"/>
            <a:ext cx="4331534" cy="4128287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1817826"/>
            <a:ext cx="2088233" cy="196863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1817825"/>
            <a:ext cx="2091641" cy="196862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3991536"/>
            <a:ext cx="2088233" cy="19545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3991536"/>
            <a:ext cx="2091641" cy="19545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6" name="object 14"/>
          <p:cNvSpPr/>
          <p:nvPr/>
        </p:nvSpPr>
        <p:spPr>
          <a:xfrm>
            <a:off x="1682725" y="1817827"/>
            <a:ext cx="4425102" cy="43951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647" y="2281806"/>
            <a:ext cx="4118165" cy="35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510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1845647" y="809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한국법무보호복지공단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성과관리시스템 홈페이지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920640" y="1179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46"/>
          <p:cNvSpPr txBox="1"/>
          <p:nvPr/>
        </p:nvSpPr>
        <p:spPr>
          <a:xfrm>
            <a:off x="1850608" y="1270541"/>
            <a:ext cx="5282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전략적 </a:t>
            </a:r>
            <a:r>
              <a:rPr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기관〮개인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성과평가제도 구축하며 합리적 평가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〮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승진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〮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보상체계 마련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1732860" y="1817827"/>
            <a:ext cx="4331534" cy="4128287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1817827"/>
            <a:ext cx="2088233" cy="196863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1817827"/>
            <a:ext cx="2091641" cy="196863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3991536"/>
            <a:ext cx="2088233" cy="196863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3991536"/>
            <a:ext cx="2091641" cy="196863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6" name="object 14"/>
          <p:cNvSpPr/>
          <p:nvPr/>
        </p:nvSpPr>
        <p:spPr>
          <a:xfrm>
            <a:off x="1682725" y="1817827"/>
            <a:ext cx="4425102" cy="43951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647" y="2256640"/>
            <a:ext cx="4118165" cy="356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5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1845647" y="809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대구광역시 홈페이지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920640" y="1179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46"/>
          <p:cNvSpPr txBox="1"/>
          <p:nvPr/>
        </p:nvSpPr>
        <p:spPr>
          <a:xfrm>
            <a:off x="1850608" y="1270541"/>
            <a:ext cx="48846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쉽고 편리하게 원하는 정보에 접근할 수 있도록 기능 및 콘텐츠 개선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1732860" y="1817827"/>
            <a:ext cx="4331534" cy="4128287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1817827"/>
            <a:ext cx="2088233" cy="196864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1817827"/>
            <a:ext cx="2091641" cy="196864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3991536"/>
            <a:ext cx="2088233" cy="19545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3991536"/>
            <a:ext cx="2091641" cy="196864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6" name="object 14"/>
          <p:cNvSpPr/>
          <p:nvPr/>
        </p:nvSpPr>
        <p:spPr>
          <a:xfrm>
            <a:off x="1682725" y="1817827"/>
            <a:ext cx="4425102" cy="43951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647" y="2290194"/>
            <a:ext cx="4118165" cy="353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30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914188" y="859122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대구광역시 수성구 홈페이지</a:t>
            </a:r>
          </a:p>
        </p:txBody>
      </p:sp>
      <p:cxnSp>
        <p:nvCxnSpPr>
          <p:cNvPr id="4" name="직선 연결선 3"/>
          <p:cNvCxnSpPr/>
          <p:nvPr/>
        </p:nvCxnSpPr>
        <p:spPr>
          <a:xfrm>
            <a:off x="1989181" y="1228454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7"/>
          <p:cNvSpPr txBox="1"/>
          <p:nvPr/>
        </p:nvSpPr>
        <p:spPr>
          <a:xfrm>
            <a:off x="1919149" y="1319947"/>
            <a:ext cx="2973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지속 가능한 교육 문화의 중심 명품 수성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1789222" y="1939242"/>
            <a:ext cx="4508466" cy="4059637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sp>
        <p:nvSpPr>
          <p:cNvPr id="13" name="object 16"/>
          <p:cNvSpPr/>
          <p:nvPr/>
        </p:nvSpPr>
        <p:spPr>
          <a:xfrm>
            <a:off x="1695485" y="2078262"/>
            <a:ext cx="4680178" cy="4142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grpSp>
        <p:nvGrpSpPr>
          <p:cNvPr id="7" name="그룹 6"/>
          <p:cNvGrpSpPr/>
          <p:nvPr/>
        </p:nvGrpSpPr>
        <p:grpSpPr>
          <a:xfrm>
            <a:off x="6393201" y="2030636"/>
            <a:ext cx="4103316" cy="3785889"/>
            <a:chOff x="5167581" y="2032952"/>
            <a:chExt cx="4404278" cy="4063570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67581" y="4198044"/>
              <a:ext cx="2246888" cy="1898478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98163" y="4224559"/>
              <a:ext cx="2073696" cy="1871962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1897" y="2032953"/>
              <a:ext cx="2255494" cy="1975930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7498163" y="2032952"/>
              <a:ext cx="2073696" cy="1975931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bg1">
                  <a:lumMod val="65000"/>
                </a:schemeClr>
              </a:solidFill>
            </a:ln>
          </p:spPr>
        </p:pic>
      </p:grpSp>
      <p:pic>
        <p:nvPicPr>
          <p:cNvPr id="15" name="그림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1532" y="2446753"/>
            <a:ext cx="4306997" cy="33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87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843085" y="872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대구광역시 남구 홈페이지</a:t>
            </a:r>
          </a:p>
        </p:txBody>
      </p:sp>
      <p:cxnSp>
        <p:nvCxnSpPr>
          <p:cNvPr id="4" name="직선 연결선 3"/>
          <p:cNvCxnSpPr/>
          <p:nvPr/>
        </p:nvCxnSpPr>
        <p:spPr>
          <a:xfrm>
            <a:off x="1918078" y="1242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22"/>
          <p:cNvSpPr txBox="1"/>
          <p:nvPr/>
        </p:nvSpPr>
        <p:spPr>
          <a:xfrm>
            <a:off x="1848046" y="1333541"/>
            <a:ext cx="2249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꿈이 있는 도시 </a:t>
            </a:r>
            <a:r>
              <a:rPr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살고싶은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남구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801691" y="2024844"/>
            <a:ext cx="8588617" cy="3960440"/>
            <a:chOff x="257870" y="2095940"/>
            <a:chExt cx="9400480" cy="4357396"/>
          </a:xfrm>
        </p:grpSpPr>
        <p:sp>
          <p:nvSpPr>
            <p:cNvPr id="8" name="모서리가 둥근 직사각형 7"/>
            <p:cNvSpPr/>
            <p:nvPr/>
          </p:nvSpPr>
          <p:spPr bwMode="auto">
            <a:xfrm>
              <a:off x="257870" y="2095940"/>
              <a:ext cx="4839146" cy="4357396"/>
            </a:xfrm>
            <a:prstGeom prst="roundRect">
              <a:avLst>
                <a:gd name="adj" fmla="val 1643"/>
              </a:avLst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charset="-127"/>
                <a:ea typeface="굴림" charset="-127"/>
              </a:endParaRPr>
            </a:p>
          </p:txBody>
        </p:sp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43974" y="4077072"/>
              <a:ext cx="2014376" cy="2188194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15017" y="4077072"/>
              <a:ext cx="2110956" cy="2188194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43974" y="2276200"/>
              <a:ext cx="1996616" cy="1657916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15017" y="2236786"/>
              <a:ext cx="2110955" cy="1697329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5348" y="2152859"/>
            <a:ext cx="4157045" cy="377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369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843085" y="872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대구광역시 </a:t>
            </a:r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달서구청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홈페이지</a:t>
            </a:r>
          </a:p>
        </p:txBody>
      </p:sp>
      <p:cxnSp>
        <p:nvCxnSpPr>
          <p:cNvPr id="4" name="직선 연결선 3"/>
          <p:cNvCxnSpPr/>
          <p:nvPr/>
        </p:nvCxnSpPr>
        <p:spPr>
          <a:xfrm>
            <a:off x="1918078" y="1242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22"/>
          <p:cNvSpPr txBox="1"/>
          <p:nvPr/>
        </p:nvSpPr>
        <p:spPr>
          <a:xfrm>
            <a:off x="1848046" y="1333541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새롭게 도약하는 희망 달서</a:t>
            </a: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1801691" y="2024844"/>
            <a:ext cx="4421218" cy="3960440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078" y="2188682"/>
            <a:ext cx="4174786" cy="3529484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7974" y="2054987"/>
            <a:ext cx="1942691" cy="1738894"/>
          </a:xfrm>
          <a:prstGeom prst="rect">
            <a:avLst/>
          </a:prstGeom>
          <a:ln w="635">
            <a:solidFill>
              <a:schemeClr val="bg1">
                <a:lumMod val="65000"/>
              </a:schemeClr>
            </a:solidFill>
          </a:ln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384" y="2054987"/>
            <a:ext cx="1882115" cy="1738894"/>
          </a:xfrm>
          <a:prstGeom prst="rect">
            <a:avLst/>
          </a:prstGeom>
          <a:ln w="635">
            <a:solidFill>
              <a:schemeClr val="bg1">
                <a:lumMod val="65000"/>
              </a:schemeClr>
            </a:solidFill>
          </a:ln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9384" y="4025252"/>
            <a:ext cx="1882115" cy="1793372"/>
          </a:xfrm>
          <a:prstGeom prst="rect">
            <a:avLst/>
          </a:prstGeom>
          <a:ln w="635">
            <a:solidFill>
              <a:schemeClr val="bg1">
                <a:lumMod val="65000"/>
              </a:schemeClr>
            </a:solidFill>
          </a:ln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7974" y="4025252"/>
            <a:ext cx="1926341" cy="1793372"/>
          </a:xfrm>
          <a:prstGeom prst="rect">
            <a:avLst/>
          </a:prstGeom>
          <a:ln w="63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79399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914426" y="756438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대구광역시 북구청 홈페이지</a:t>
            </a:r>
          </a:p>
        </p:txBody>
      </p:sp>
      <p:cxnSp>
        <p:nvCxnSpPr>
          <p:cNvPr id="4" name="직선 연결선 3"/>
          <p:cNvCxnSpPr/>
          <p:nvPr/>
        </p:nvCxnSpPr>
        <p:spPr>
          <a:xfrm>
            <a:off x="1989419" y="1125770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7"/>
          <p:cNvSpPr txBox="1"/>
          <p:nvPr/>
        </p:nvSpPr>
        <p:spPr>
          <a:xfrm>
            <a:off x="1919387" y="1217263"/>
            <a:ext cx="32239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900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만의 변화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50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만의 행복 대구광역시 북구</a:t>
            </a: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1801600" y="1836558"/>
            <a:ext cx="4457012" cy="4265004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sp>
        <p:nvSpPr>
          <p:cNvPr id="12" name="object 14"/>
          <p:cNvSpPr/>
          <p:nvPr/>
        </p:nvSpPr>
        <p:spPr>
          <a:xfrm>
            <a:off x="1699053" y="1859264"/>
            <a:ext cx="4652469" cy="45845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/>
          <a:srcRect b="63115"/>
          <a:stretch/>
        </p:blipFill>
        <p:spPr>
          <a:xfrm>
            <a:off x="1880525" y="2227756"/>
            <a:ext cx="4256868" cy="375666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687" y="1859428"/>
            <a:ext cx="1965587" cy="21373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5194" y="1867528"/>
            <a:ext cx="2049646" cy="21292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8170" y="4151566"/>
            <a:ext cx="2008187" cy="194999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3687" y="4153823"/>
            <a:ext cx="1965587" cy="192821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08732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872432" y="872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경상북도 고령군 홈페이지</a:t>
            </a:r>
          </a:p>
        </p:txBody>
      </p:sp>
      <p:cxnSp>
        <p:nvCxnSpPr>
          <p:cNvPr id="4" name="직선 연결선 3"/>
          <p:cNvCxnSpPr/>
          <p:nvPr/>
        </p:nvCxnSpPr>
        <p:spPr>
          <a:xfrm>
            <a:off x="1947425" y="1242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2"/>
          <p:cNvSpPr txBox="1"/>
          <p:nvPr/>
        </p:nvSpPr>
        <p:spPr>
          <a:xfrm>
            <a:off x="1877393" y="1333541"/>
            <a:ext cx="3281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첨단과 문화가 함께 하는 대가야 도읍지 고령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850703" y="1952836"/>
            <a:ext cx="8490596" cy="4032448"/>
            <a:chOff x="257870" y="2095940"/>
            <a:chExt cx="9400481" cy="4357396"/>
          </a:xfrm>
        </p:grpSpPr>
        <p:sp>
          <p:nvSpPr>
            <p:cNvPr id="7" name="모서리가 둥근 직사각형 6"/>
            <p:cNvSpPr/>
            <p:nvPr/>
          </p:nvSpPr>
          <p:spPr bwMode="auto">
            <a:xfrm>
              <a:off x="257870" y="2095940"/>
              <a:ext cx="4839146" cy="4357396"/>
            </a:xfrm>
            <a:prstGeom prst="roundRect">
              <a:avLst>
                <a:gd name="adj" fmla="val 1643"/>
              </a:avLst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charset="-127"/>
                <a:ea typeface="굴림" charset="-127"/>
              </a:endParaRPr>
            </a:p>
          </p:txBody>
        </p:sp>
        <p:pic>
          <p:nvPicPr>
            <p:cNvPr id="8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69024" y="2132855"/>
              <a:ext cx="2160000" cy="2074494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473520" y="4207349"/>
              <a:ext cx="2160000" cy="2160080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69024" y="4221248"/>
              <a:ext cx="2160000" cy="2160080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4488" y="2361650"/>
              <a:ext cx="4680040" cy="3883024"/>
            </a:xfrm>
            <a:prstGeom prst="rect">
              <a:avLst/>
            </a:prstGeom>
          </p:spPr>
        </p:pic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73521" y="2129183"/>
              <a:ext cx="2184830" cy="2047848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13" name="TextBox 20"/>
            <p:cNvSpPr txBox="1"/>
            <p:nvPr/>
          </p:nvSpPr>
          <p:spPr>
            <a:xfrm>
              <a:off x="7592540" y="2361650"/>
              <a:ext cx="12009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대가야 투어 </a:t>
              </a:r>
              <a:r>
                <a:rPr lang="en-US" altLang="ko-KR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AR</a:t>
              </a:r>
              <a:endParaRPr lang="ko-KR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020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966404" y="944724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달성군 홈페이지</a:t>
            </a:r>
          </a:p>
        </p:txBody>
      </p:sp>
      <p:cxnSp>
        <p:nvCxnSpPr>
          <p:cNvPr id="4" name="직선 연결선 3"/>
          <p:cNvCxnSpPr/>
          <p:nvPr/>
        </p:nvCxnSpPr>
        <p:spPr>
          <a:xfrm>
            <a:off x="2041397" y="1314056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7"/>
          <p:cNvSpPr txBox="1"/>
          <p:nvPr/>
        </p:nvSpPr>
        <p:spPr>
          <a:xfrm>
            <a:off x="1971365" y="1405549"/>
            <a:ext cx="2825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대구의 뿌리 달성 꽃 피다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(flower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달성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2030722" y="2096852"/>
            <a:ext cx="8130553" cy="3816424"/>
            <a:chOff x="257870" y="2095940"/>
            <a:chExt cx="9382968" cy="4357396"/>
          </a:xfrm>
        </p:grpSpPr>
        <p:sp>
          <p:nvSpPr>
            <p:cNvPr id="7" name="모서리가 둥근 직사각형 6"/>
            <p:cNvSpPr/>
            <p:nvPr/>
          </p:nvSpPr>
          <p:spPr bwMode="auto">
            <a:xfrm>
              <a:off x="257870" y="2095940"/>
              <a:ext cx="4839146" cy="4357396"/>
            </a:xfrm>
            <a:prstGeom prst="roundRect">
              <a:avLst>
                <a:gd name="adj" fmla="val 1643"/>
              </a:avLst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charset="-127"/>
                <a:ea typeface="굴림" charset="-127"/>
              </a:endParaRPr>
            </a:p>
          </p:txBody>
        </p:sp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2613" y="2287795"/>
              <a:ext cx="4689660" cy="4099942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15148" y="2132632"/>
              <a:ext cx="4325690" cy="209573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0" name="_x278155792" descr="DRW0000073c004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2256" y="4417895"/>
              <a:ext cx="4288582" cy="2034102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3"/>
            <p:cNvSpPr txBox="1"/>
            <p:nvPr/>
          </p:nvSpPr>
          <p:spPr>
            <a:xfrm>
              <a:off x="7041232" y="4448145"/>
              <a:ext cx="1261133" cy="4216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항공 </a:t>
              </a:r>
              <a:r>
                <a:rPr lang="en-US" altLang="ko-KR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VR</a:t>
              </a:r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2" name="TextBox 14"/>
            <p:cNvSpPr txBox="1"/>
            <p:nvPr/>
          </p:nvSpPr>
          <p:spPr>
            <a:xfrm>
              <a:off x="7041232" y="2132260"/>
              <a:ext cx="73930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항공 </a:t>
              </a:r>
              <a:r>
                <a:rPr lang="en-US" altLang="ko-KR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VR</a:t>
              </a:r>
              <a:endParaRPr lang="ko-KR" altLang="en-US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8109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894396" y="756215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스탬프 투어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비콘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, </a:t>
            </a:r>
            <a:r>
              <a:rPr lang="en-US" altLang="ko-KR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Iot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)</a:t>
            </a:r>
          </a:p>
        </p:txBody>
      </p:sp>
      <p:cxnSp>
        <p:nvCxnSpPr>
          <p:cNvPr id="4" name="직선 연결선 3"/>
          <p:cNvCxnSpPr/>
          <p:nvPr/>
        </p:nvCxnSpPr>
        <p:spPr>
          <a:xfrm>
            <a:off x="1969389" y="1125547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699" y="1494879"/>
            <a:ext cx="2592288" cy="460690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995" y="1482675"/>
            <a:ext cx="2578278" cy="461911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9717" y="1494879"/>
            <a:ext cx="2807886" cy="460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78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16594" r="9796" b="5529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C5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021731"/>
              </p:ext>
            </p:extLst>
          </p:nvPr>
        </p:nvGraphicFramePr>
        <p:xfrm>
          <a:off x="181778" y="1456926"/>
          <a:ext cx="5226245" cy="3259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6759">
                  <a:extLst>
                    <a:ext uri="{9D8B030D-6E8A-4147-A177-3AD203B41FA5}">
                      <a16:colId xmlns:a16="http://schemas.microsoft.com/office/drawing/2014/main" val="2528299809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3362694225"/>
                    </a:ext>
                  </a:extLst>
                </a:gridCol>
                <a:gridCol w="992778">
                  <a:extLst>
                    <a:ext uri="{9D8B030D-6E8A-4147-A177-3AD203B41FA5}">
                      <a16:colId xmlns:a16="http://schemas.microsoft.com/office/drawing/2014/main" val="2225438158"/>
                    </a:ext>
                  </a:extLst>
                </a:gridCol>
                <a:gridCol w="1619794">
                  <a:extLst>
                    <a:ext uri="{9D8B030D-6E8A-4147-A177-3AD203B41FA5}">
                      <a16:colId xmlns:a16="http://schemas.microsoft.com/office/drawing/2014/main" val="547634772"/>
                    </a:ext>
                  </a:extLst>
                </a:gridCol>
              </a:tblGrid>
              <a:tr h="543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회사명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㈜</a:t>
                      </a:r>
                      <a:r>
                        <a:rPr lang="ko-KR" altLang="en-US" sz="1400" b="1" dirty="0" err="1">
                          <a:solidFill>
                            <a:schemeClr val="bg1"/>
                          </a:solidFill>
                        </a:rPr>
                        <a:t>이튜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828402"/>
                  </a:ext>
                </a:extLst>
              </a:tr>
              <a:tr h="543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대표이사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>
                          <a:solidFill>
                            <a:schemeClr val="bg1"/>
                          </a:solidFill>
                        </a:rPr>
                        <a:t>김체담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072907"/>
                  </a:ext>
                </a:extLst>
              </a:tr>
              <a:tr h="543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주소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대구광역시 수성구 </a:t>
                      </a:r>
                      <a:r>
                        <a:rPr lang="ko-KR" altLang="en-US" sz="1400" b="1" dirty="0" err="1">
                          <a:solidFill>
                            <a:schemeClr val="bg1"/>
                          </a:solidFill>
                        </a:rPr>
                        <a:t>알파시티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로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31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길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095808"/>
                  </a:ext>
                </a:extLst>
              </a:tr>
              <a:tr h="543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설립일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1999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년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7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월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(2008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년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11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월 법인전환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310052"/>
                  </a:ext>
                </a:extLst>
              </a:tr>
              <a:tr h="543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매출액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94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억원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>
                          <a:solidFill>
                            <a:schemeClr val="bg1"/>
                          </a:solidFill>
                        </a:rPr>
                        <a:t>임직원수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>
                          <a:solidFill>
                            <a:schemeClr val="bg1"/>
                          </a:solidFill>
                        </a:rPr>
                        <a:t>74</a:t>
                      </a:r>
                      <a:r>
                        <a:rPr lang="ko-KR" altLang="en-US" sz="1400" b="1">
                          <a:solidFill>
                            <a:schemeClr val="bg1"/>
                          </a:solidFill>
                        </a:rPr>
                        <a:t>명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4506825"/>
                  </a:ext>
                </a:extLst>
              </a:tr>
              <a:tr h="543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사업분야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Web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</a:rPr>
                        <a:t> Service, Smart ERP, Smart Service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748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337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855468" y="872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인터넷 뉴스</a:t>
            </a:r>
          </a:p>
        </p:txBody>
      </p:sp>
      <p:cxnSp>
        <p:nvCxnSpPr>
          <p:cNvPr id="4" name="직선 연결선 3"/>
          <p:cNvCxnSpPr/>
          <p:nvPr/>
        </p:nvCxnSpPr>
        <p:spPr>
          <a:xfrm>
            <a:off x="1930461" y="1242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7"/>
          <p:cNvSpPr txBox="1"/>
          <p:nvPr/>
        </p:nvSpPr>
        <p:spPr>
          <a:xfrm>
            <a:off x="1860429" y="1333541"/>
            <a:ext cx="46858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지역 인터넷 신문 사이트 개설 및 기사 및 배너 관리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(60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개 신문사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801691" y="1952836"/>
            <a:ext cx="8588617" cy="4032448"/>
            <a:chOff x="257870" y="2089180"/>
            <a:chExt cx="9282026" cy="4364156"/>
          </a:xfrm>
        </p:grpSpPr>
        <p:sp>
          <p:nvSpPr>
            <p:cNvPr id="7" name="모서리가 둥근 직사각형 6"/>
            <p:cNvSpPr/>
            <p:nvPr/>
          </p:nvSpPr>
          <p:spPr bwMode="auto">
            <a:xfrm>
              <a:off x="257870" y="2095940"/>
              <a:ext cx="4839146" cy="4357396"/>
            </a:xfrm>
            <a:prstGeom prst="roundRect">
              <a:avLst>
                <a:gd name="adj" fmla="val 1643"/>
              </a:avLst>
            </a:pr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굴림" charset="-127"/>
                <a:ea typeface="굴림" charset="-127"/>
              </a:endParaRPr>
            </a:p>
          </p:txBody>
        </p:sp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2480" y="2200969"/>
              <a:ext cx="4777826" cy="3739801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7653" y="2089180"/>
              <a:ext cx="2111611" cy="4312076"/>
            </a:xfrm>
            <a:prstGeom prst="rect">
              <a:avLst/>
            </a:prstGeom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21846" y="2089180"/>
              <a:ext cx="2118050" cy="43252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3670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2052687" y="1808819"/>
            <a:ext cx="8208913" cy="4176463"/>
            <a:chOff x="251520" y="1772816"/>
            <a:chExt cx="8640962" cy="4486173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2"/>
            <a:srcRect b="6393"/>
            <a:stretch/>
          </p:blipFill>
          <p:spPr>
            <a:xfrm>
              <a:off x="6092405" y="3985147"/>
              <a:ext cx="2800075" cy="2266078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3"/>
            <a:srcRect l="24781" r="24781" b="27398"/>
            <a:stretch/>
          </p:blipFill>
          <p:spPr>
            <a:xfrm>
              <a:off x="251520" y="1777768"/>
              <a:ext cx="5688632" cy="4481221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4"/>
            <a:srcRect b="15539"/>
            <a:stretch/>
          </p:blipFill>
          <p:spPr>
            <a:xfrm>
              <a:off x="6092406" y="1772816"/>
              <a:ext cx="2800076" cy="2037903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</p:grpSp>
      <p:sp>
        <p:nvSpPr>
          <p:cNvPr id="4" name="직사각형 3"/>
          <p:cNvSpPr/>
          <p:nvPr/>
        </p:nvSpPr>
        <p:spPr>
          <a:xfrm>
            <a:off x="1930400" y="872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대구경북첨단의료산업진흥재단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2005393" y="1242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3"/>
          <p:cNvSpPr txBox="1"/>
          <p:nvPr/>
        </p:nvSpPr>
        <p:spPr>
          <a:xfrm>
            <a:off x="1935361" y="1333541"/>
            <a:ext cx="1867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연구포탈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eRND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시스템 </a:t>
            </a:r>
          </a:p>
        </p:txBody>
      </p:sp>
    </p:spTree>
    <p:extLst>
      <p:ext uri="{BB962C8B-B14F-4D97-AF65-F5344CB8AC3E}">
        <p14:creationId xmlns:p14="http://schemas.microsoft.com/office/powerpoint/2010/main" val="803086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780" y="1585587"/>
            <a:ext cx="2808927" cy="280225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5" name="TextBox 23"/>
          <p:cNvSpPr txBox="1"/>
          <p:nvPr/>
        </p:nvSpPr>
        <p:spPr>
          <a:xfrm>
            <a:off x="1739293" y="1227147"/>
            <a:ext cx="5506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200" b="1" dirty="0">
                <a:solidFill>
                  <a:schemeClr val="bg1">
                    <a:lumMod val="65000"/>
                  </a:schemeClr>
                </a:solidFill>
                <a:latin typeface="돋움" pitchFamily="50" charset="-127"/>
                <a:ea typeface="돋움" pitchFamily="50" charset="-127"/>
              </a:rPr>
              <a:t>계명대학교 </a:t>
            </a:r>
            <a:r>
              <a:rPr lang="ko-KR" altLang="en-US" sz="1200" b="1" dirty="0" err="1">
                <a:solidFill>
                  <a:schemeClr val="bg1">
                    <a:lumMod val="65000"/>
                  </a:schemeClr>
                </a:solidFill>
                <a:latin typeface="돋움" pitchFamily="50" charset="-127"/>
                <a:ea typeface="돋움" pitchFamily="50" charset="-127"/>
              </a:rPr>
              <a:t>대구테크노파크</a:t>
            </a:r>
            <a:r>
              <a:rPr lang="ko-KR" altLang="en-US" sz="1200" b="1" dirty="0">
                <a:solidFill>
                  <a:schemeClr val="bg1">
                    <a:lumMod val="65000"/>
                  </a:schemeClr>
                </a:solidFill>
                <a:latin typeface="돋움" pitchFamily="50" charset="-127"/>
                <a:ea typeface="돋움" pitchFamily="50" charset="-127"/>
              </a:rPr>
              <a:t> 계명대학교센터 청년 취업 인턴 사업 관리시스템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1781" y="1585587"/>
            <a:ext cx="5686229" cy="44856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1780" y="1587261"/>
            <a:ext cx="5686229" cy="4505258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34935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/>
          <p:cNvSpPr txBox="1"/>
          <p:nvPr/>
        </p:nvSpPr>
        <p:spPr>
          <a:xfrm>
            <a:off x="1739756" y="1237813"/>
            <a:ext cx="1935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돋움" pitchFamily="50" charset="-127"/>
                <a:ea typeface="돋움" pitchFamily="50" charset="-127"/>
              </a:rPr>
              <a:t>- </a:t>
            </a:r>
            <a:r>
              <a:rPr lang="ko-KR" altLang="en-US" sz="1200" b="1" dirty="0">
                <a:solidFill>
                  <a:schemeClr val="bg1">
                    <a:lumMod val="65000"/>
                  </a:schemeClr>
                </a:solidFill>
                <a:latin typeface="돋움" pitchFamily="50" charset="-127"/>
                <a:ea typeface="돋움" pitchFamily="50" charset="-127"/>
              </a:rPr>
              <a:t>문화이음 웹사이트 제작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2244" y="1596253"/>
            <a:ext cx="5686229" cy="44856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pic>
        <p:nvPicPr>
          <p:cNvPr id="6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4244" y="1596253"/>
            <a:ext cx="2808000" cy="22140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pic>
        <p:nvPicPr>
          <p:cNvPr id="7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4244" y="3867853"/>
            <a:ext cx="2808000" cy="22140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0167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113" y="3764545"/>
            <a:ext cx="1800000" cy="2592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Picture 3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299" y="3764545"/>
            <a:ext cx="1800000" cy="25920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_x204622952" descr="EMB00001194421e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8392" y="3764545"/>
            <a:ext cx="1800000" cy="2592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그림 7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78485" y="1432481"/>
            <a:ext cx="2592000" cy="180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그림 9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2392" y="1432481"/>
            <a:ext cx="2592000" cy="180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2" name="그림 11"/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6299" y="1432487"/>
            <a:ext cx="2592000" cy="180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4" name="Picture 3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206" y="989251"/>
            <a:ext cx="1800000" cy="25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 preferRelativeResize="0"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113" y="989250"/>
            <a:ext cx="1800000" cy="25920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그림 17"/>
          <p:cNvPicPr preferRelativeResize="0"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485" y="3764545"/>
            <a:ext cx="1800000" cy="2592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4" name="Picture 2"/>
          <p:cNvPicPr preferRelativeResize="0"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206" y="3764545"/>
            <a:ext cx="1800000" cy="25920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1" name="직사각형 30"/>
          <p:cNvSpPr/>
          <p:nvPr/>
        </p:nvSpPr>
        <p:spPr>
          <a:xfrm>
            <a:off x="1449754" y="631562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모바일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웹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앱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1574486" y="343874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675" dirty="0" err="1"/>
              <a:t>대구광역시청</a:t>
            </a:r>
            <a:endParaRPr lang="ko-KR" altLang="en-US" sz="675" dirty="0"/>
          </a:p>
        </p:txBody>
      </p:sp>
      <p:sp>
        <p:nvSpPr>
          <p:cNvPr id="35" name="직사각형 34"/>
          <p:cNvSpPr/>
          <p:nvPr/>
        </p:nvSpPr>
        <p:spPr>
          <a:xfrm>
            <a:off x="3564060" y="343874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675"/>
              <a:t>달서구청</a:t>
            </a:r>
            <a:endParaRPr lang="ko-KR" altLang="en-US" sz="675" dirty="0"/>
          </a:p>
        </p:txBody>
      </p:sp>
      <p:sp>
        <p:nvSpPr>
          <p:cNvPr id="36" name="직사각형 35"/>
          <p:cNvSpPr/>
          <p:nvPr/>
        </p:nvSpPr>
        <p:spPr>
          <a:xfrm>
            <a:off x="5553634" y="343874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675"/>
              <a:t>경상북도농업기술원</a:t>
            </a:r>
            <a:endParaRPr lang="ko-KR" altLang="en-US" sz="675" dirty="0"/>
          </a:p>
        </p:txBody>
      </p:sp>
      <p:sp>
        <p:nvSpPr>
          <p:cNvPr id="37" name="직사각형 36"/>
          <p:cNvSpPr/>
          <p:nvPr/>
        </p:nvSpPr>
        <p:spPr>
          <a:xfrm>
            <a:off x="7543208" y="343874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675"/>
              <a:t>미술관</a:t>
            </a:r>
            <a:endParaRPr lang="ko-KR" altLang="en-US" sz="675" dirty="0"/>
          </a:p>
        </p:txBody>
      </p:sp>
      <p:sp>
        <p:nvSpPr>
          <p:cNvPr id="38" name="직사각형 37"/>
          <p:cNvSpPr/>
          <p:nvPr/>
        </p:nvSpPr>
        <p:spPr>
          <a:xfrm>
            <a:off x="9532780" y="343874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675" dirty="0" err="1"/>
              <a:t>수성구청</a:t>
            </a:r>
            <a:endParaRPr lang="ko-KR" altLang="en-US" sz="675" dirty="0"/>
          </a:p>
        </p:txBody>
      </p:sp>
      <p:sp>
        <p:nvSpPr>
          <p:cNvPr id="39" name="직사각형 38"/>
          <p:cNvSpPr/>
          <p:nvPr/>
        </p:nvSpPr>
        <p:spPr>
          <a:xfrm>
            <a:off x="1574486" y="624223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675" dirty="0" err="1"/>
              <a:t>모다아울렛</a:t>
            </a:r>
            <a:endParaRPr lang="ko-KR" altLang="en-US" sz="675" dirty="0"/>
          </a:p>
        </p:txBody>
      </p:sp>
      <p:sp>
        <p:nvSpPr>
          <p:cNvPr id="41" name="직사각형 40"/>
          <p:cNvSpPr/>
          <p:nvPr/>
        </p:nvSpPr>
        <p:spPr>
          <a:xfrm>
            <a:off x="5553634" y="624223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675" dirty="0"/>
              <a:t>중구청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7543207" y="624223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675" dirty="0" err="1"/>
              <a:t>달성군청</a:t>
            </a:r>
            <a:endParaRPr lang="ko-KR" altLang="en-US" sz="675" dirty="0"/>
          </a:p>
        </p:txBody>
      </p:sp>
      <p:sp>
        <p:nvSpPr>
          <p:cNvPr id="43" name="직사각형 42"/>
          <p:cNvSpPr/>
          <p:nvPr/>
        </p:nvSpPr>
        <p:spPr>
          <a:xfrm>
            <a:off x="9532780" y="624223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675" dirty="0" err="1"/>
              <a:t>페이스북</a:t>
            </a:r>
            <a:r>
              <a:rPr lang="ko-KR" altLang="en-US" sz="675" dirty="0"/>
              <a:t> 좋아요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3554011" y="6242231"/>
            <a:ext cx="1799999" cy="1962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675" dirty="0"/>
              <a:t>a feel</a:t>
            </a:r>
            <a:endParaRPr lang="ko-KR" altLang="en-US" sz="675" dirty="0"/>
          </a:p>
        </p:txBody>
      </p:sp>
    </p:spTree>
    <p:extLst>
      <p:ext uri="{BB962C8B-B14F-4D97-AF65-F5344CB8AC3E}">
        <p14:creationId xmlns:p14="http://schemas.microsoft.com/office/powerpoint/2010/main" val="3574106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35589" y="470990"/>
            <a:ext cx="6263574" cy="2636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2022</a:t>
            </a:r>
            <a:r>
              <a:rPr lang="ko-KR" altLang="en-US" sz="1400" dirty="0"/>
              <a:t>년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한국가스공사 </a:t>
            </a:r>
            <a:r>
              <a:rPr lang="en-US" altLang="ko-KR" sz="1400" dirty="0"/>
              <a:t>: </a:t>
            </a:r>
            <a:r>
              <a:rPr lang="ko-KR" altLang="en-US" sz="1400" dirty="0"/>
              <a:t>발전용 개별요금제 시스템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대구광역시 </a:t>
            </a:r>
            <a:r>
              <a:rPr lang="en-US" altLang="ko-KR" sz="1400" dirty="0"/>
              <a:t>: </a:t>
            </a:r>
            <a:r>
              <a:rPr lang="ko-KR" altLang="en-US" sz="1400" dirty="0"/>
              <a:t>화상회의 </a:t>
            </a:r>
            <a:r>
              <a:rPr lang="ko-KR" altLang="en-US" sz="1400" dirty="0" err="1"/>
              <a:t>소통이음</a:t>
            </a:r>
            <a:r>
              <a:rPr lang="ko-KR" altLang="en-US" sz="1400" dirty="0"/>
              <a:t> 플랫폼</a:t>
            </a:r>
            <a:r>
              <a:rPr lang="en-US" altLang="ko-KR" sz="1400" dirty="0"/>
              <a:t>(</a:t>
            </a:r>
            <a:r>
              <a:rPr lang="ko-KR" altLang="en-US" sz="1400" dirty="0" err="1"/>
              <a:t>토크이음</a:t>
            </a:r>
            <a:r>
              <a:rPr lang="en-US" altLang="ko-KR" sz="1400" dirty="0"/>
              <a:t>) </a:t>
            </a:r>
            <a:r>
              <a:rPr lang="ko-KR" altLang="en-US" sz="1400" dirty="0"/>
              <a:t>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경기도 성남시 </a:t>
            </a:r>
            <a:r>
              <a:rPr lang="en-US" altLang="ko-KR" sz="1400" dirty="0"/>
              <a:t>: 2022</a:t>
            </a:r>
            <a:r>
              <a:rPr lang="ko-KR" altLang="en-US" sz="1400" dirty="0"/>
              <a:t>년 평생학습 통합플랫폼 기능개선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대구시행복진흥사회서비스원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대구평생학습 온라인 플랫폼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충청남도 </a:t>
            </a:r>
            <a:r>
              <a:rPr lang="ko-KR" altLang="en-US" sz="1400" dirty="0" err="1"/>
              <a:t>당진시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당진시</a:t>
            </a:r>
            <a:r>
              <a:rPr lang="ko-KR" altLang="en-US" sz="1400" dirty="0"/>
              <a:t> 평생학습 통합 플랫폼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달성군시설관리공단 </a:t>
            </a:r>
            <a:r>
              <a:rPr lang="en-US" altLang="ko-KR" sz="1400" dirty="0"/>
              <a:t>: </a:t>
            </a:r>
            <a:r>
              <a:rPr lang="ko-KR" altLang="en-US" sz="1400" dirty="0"/>
              <a:t>달성군시설관리공단 통합예약시스템 구축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대구광역시 상수도사업본부 </a:t>
            </a:r>
            <a:r>
              <a:rPr lang="en-US" altLang="ko-KR" sz="1400" dirty="0"/>
              <a:t>:</a:t>
            </a:r>
            <a:r>
              <a:rPr lang="ko-KR" altLang="en-US" sz="1400" dirty="0"/>
              <a:t> 문자서비스 시스템 </a:t>
            </a:r>
            <a:r>
              <a:rPr lang="en-US" altLang="ko-KR" sz="1400" dirty="0"/>
              <a:t>SW </a:t>
            </a:r>
            <a:r>
              <a:rPr lang="ko-KR" altLang="en-US" sz="1400" dirty="0"/>
              <a:t>고도화 용역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235589" y="3148646"/>
            <a:ext cx="9536244" cy="3282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2021</a:t>
            </a:r>
            <a:r>
              <a:rPr lang="ko-KR" altLang="en-US" sz="1400" dirty="0"/>
              <a:t>년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국립종자원 </a:t>
            </a:r>
            <a:r>
              <a:rPr lang="en-US" altLang="ko-KR" sz="1400" dirty="0"/>
              <a:t>:  </a:t>
            </a:r>
            <a:r>
              <a:rPr lang="ko-KR" altLang="en-US" sz="1400" dirty="0"/>
              <a:t>국제종자생명교육센터 학사시스템</a:t>
            </a:r>
            <a:r>
              <a:rPr lang="en-US" altLang="ko-KR" sz="1400" dirty="0"/>
              <a:t>(</a:t>
            </a:r>
            <a:r>
              <a:rPr lang="ko-KR" altLang="en-US" sz="1400" dirty="0"/>
              <a:t>홈페이지</a:t>
            </a:r>
            <a:r>
              <a:rPr lang="en-US" altLang="ko-KR" sz="1400" dirty="0"/>
              <a:t>) </a:t>
            </a:r>
            <a:r>
              <a:rPr lang="ko-KR" altLang="en-US" sz="1400" dirty="0"/>
              <a:t>구축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국립호남권생물자원관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행정업무 통합시스템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국립낙동강생물자원관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행정업무 통합시스템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대구콘서트하우스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대구콘서트하우스</a:t>
            </a:r>
            <a:r>
              <a:rPr lang="ko-KR" altLang="en-US" sz="1400" dirty="0"/>
              <a:t> 홈페이지 관리솔루션 재구축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대구교통공사 </a:t>
            </a:r>
            <a:r>
              <a:rPr lang="en-US" altLang="ko-KR" sz="1400" dirty="0"/>
              <a:t>: </a:t>
            </a:r>
            <a:r>
              <a:rPr lang="ko-KR" altLang="en-US" sz="1400" dirty="0"/>
              <a:t>공사 홈페이지 전면개편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달서구청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달서별빛캠프</a:t>
            </a:r>
            <a:r>
              <a:rPr lang="ko-KR" altLang="en-US" sz="1400" dirty="0"/>
              <a:t> 목재문화관 홈페이지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대구창조경제혁신센터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대구스케일허브</a:t>
            </a:r>
            <a:r>
              <a:rPr lang="en-US" altLang="ko-KR" sz="1400" dirty="0"/>
              <a:t>(DASH) </a:t>
            </a:r>
            <a:r>
              <a:rPr lang="ko-KR" altLang="en-US" sz="1400" dirty="0"/>
              <a:t>홈페이지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달성군청 </a:t>
            </a:r>
            <a:r>
              <a:rPr lang="en-US" altLang="ko-KR" sz="1400" dirty="0"/>
              <a:t>: </a:t>
            </a:r>
            <a:r>
              <a:rPr lang="ko-KR" altLang="en-US" sz="1400" dirty="0"/>
              <a:t>외국어 홈페이지 개편사업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수성구청 </a:t>
            </a:r>
            <a:r>
              <a:rPr lang="en-US" altLang="ko-KR" sz="1400" dirty="0"/>
              <a:t>: </a:t>
            </a:r>
            <a:r>
              <a:rPr lang="ko-KR" altLang="en-US" sz="1400" dirty="0"/>
              <a:t>수성구 평생교육 플랫폼 </a:t>
            </a:r>
            <a:r>
              <a:rPr lang="ko-KR" altLang="en-US" sz="1400" dirty="0" err="1"/>
              <a:t>러닝톡</a:t>
            </a:r>
            <a:r>
              <a:rPr lang="ko-KR" altLang="en-US" sz="1400" dirty="0"/>
              <a:t> 기능고도화 용역</a:t>
            </a:r>
          </a:p>
        </p:txBody>
      </p:sp>
    </p:spTree>
    <p:extLst>
      <p:ext uri="{BB962C8B-B14F-4D97-AF65-F5344CB8AC3E}">
        <p14:creationId xmlns:p14="http://schemas.microsoft.com/office/powerpoint/2010/main" val="2723282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35589" y="470990"/>
            <a:ext cx="6203942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2020</a:t>
            </a:r>
            <a:r>
              <a:rPr lang="ko-KR" altLang="en-US" sz="1400" dirty="0"/>
              <a:t>년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대구경북과학기술원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DGIST 초빙 사이트 디자인 및 </a:t>
            </a:r>
            <a:r>
              <a:rPr lang="ko-KR" altLang="en-US" sz="1400" dirty="0" err="1"/>
              <a:t>반응형</a:t>
            </a:r>
            <a:r>
              <a:rPr lang="ko-KR" altLang="en-US" sz="1400" dirty="0"/>
              <a:t> 웹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달서구청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재해대비</a:t>
            </a:r>
            <a:r>
              <a:rPr lang="ko-KR" altLang="en-US" sz="1400" dirty="0"/>
              <a:t> 직원 </a:t>
            </a:r>
            <a:r>
              <a:rPr lang="ko-KR" altLang="en-US" sz="1400" dirty="0" err="1"/>
              <a:t>비상발령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명단관리</a:t>
            </a:r>
            <a:r>
              <a:rPr lang="ko-KR" altLang="en-US" sz="1400" dirty="0"/>
              <a:t> 솔루션 개발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고령군청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고령군 </a:t>
            </a:r>
            <a:r>
              <a:rPr lang="ko-KR" altLang="en-US" sz="1400" dirty="0" err="1"/>
              <a:t>계약정보공개시스템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재구축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경북대학교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산학협력단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차세대 </a:t>
            </a:r>
            <a:r>
              <a:rPr lang="ko-KR" altLang="en-US" sz="1400" dirty="0" err="1"/>
              <a:t>통합연구행정지원시스템</a:t>
            </a:r>
            <a:r>
              <a:rPr lang="ko-KR" altLang="en-US" sz="1400" dirty="0"/>
              <a:t>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대구창조경제혁신센터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대구창업플랫폼</a:t>
            </a:r>
            <a:r>
              <a:rPr lang="ko-KR" altLang="en-US" sz="1400" dirty="0"/>
              <a:t>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대구광역시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신기술플랫폼</a:t>
            </a:r>
            <a:r>
              <a:rPr lang="ko-KR" altLang="en-US" sz="1400" dirty="0"/>
              <a:t> 홈페이지 고도화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대구광역시 </a:t>
            </a:r>
            <a:r>
              <a:rPr lang="en-US" altLang="ko-KR" sz="1400" dirty="0"/>
              <a:t>: </a:t>
            </a:r>
            <a:r>
              <a:rPr lang="ko-KR" altLang="en-US" sz="1400" dirty="0"/>
              <a:t>지능형 </a:t>
            </a:r>
            <a:r>
              <a:rPr lang="ko-KR" altLang="en-US" sz="1400" dirty="0" err="1"/>
              <a:t>토크대구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오픈소스</a:t>
            </a:r>
            <a:r>
              <a:rPr lang="ko-KR" altLang="en-US" sz="1400" dirty="0"/>
              <a:t> 개발 및 확산 용역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235589" y="3148646"/>
            <a:ext cx="95362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2019</a:t>
            </a:r>
            <a:r>
              <a:rPr lang="ko-KR" altLang="en-US" sz="1400" dirty="0"/>
              <a:t>년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대구경북과학기술원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코스 통계 시각화 페이지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대구경북섬유산업연합회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en-US" altLang="ko-KR" sz="1400" dirty="0" err="1"/>
              <a:t>Texinfo</a:t>
            </a:r>
            <a:r>
              <a:rPr lang="en-US" altLang="ko-KR" sz="1400" dirty="0"/>
              <a:t> </a:t>
            </a:r>
            <a:r>
              <a:rPr lang="ko-KR" altLang="en-US" sz="1400" dirty="0"/>
              <a:t>온라인 시스템 상품별 정보 페이지 신규 구축 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한국지역정보개발원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인공지능</a:t>
            </a:r>
            <a:r>
              <a:rPr lang="ko-KR" altLang="en-US" sz="1400" dirty="0"/>
              <a:t> 및 </a:t>
            </a:r>
            <a:r>
              <a:rPr lang="ko-KR" altLang="en-US" sz="1400" dirty="0" err="1"/>
              <a:t>빅데이터</a:t>
            </a:r>
            <a:r>
              <a:rPr lang="ko-KR" altLang="en-US" sz="1400" dirty="0"/>
              <a:t> 기반의 지능형 </a:t>
            </a:r>
            <a:r>
              <a:rPr lang="ko-KR" altLang="en-US" sz="1400" dirty="0" err="1"/>
              <a:t>상담시스템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확대구축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영남대학교</a:t>
            </a:r>
            <a:r>
              <a:rPr lang="ko-KR" altLang="en-US" sz="1400" dirty="0"/>
              <a:t> 교수회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영남대학교</a:t>
            </a:r>
            <a:r>
              <a:rPr lang="ko-KR" altLang="en-US" sz="1400" dirty="0"/>
              <a:t> 교수회 홈페이지 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새마을세계화재단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새마을세계화재단</a:t>
            </a:r>
            <a:r>
              <a:rPr lang="ko-KR" altLang="en-US" sz="1400" dirty="0"/>
              <a:t> 홈페이지 개편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수성구청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바로바로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민원대기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알림서비스</a:t>
            </a:r>
            <a:r>
              <a:rPr lang="ko-KR" altLang="en-US" sz="1400" dirty="0"/>
              <a:t> 모듈 개발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사</a:t>
            </a:r>
            <a:r>
              <a:rPr lang="en-US" altLang="ko-KR" sz="1400" dirty="0"/>
              <a:t>)</a:t>
            </a:r>
            <a:r>
              <a:rPr lang="ko-KR" altLang="en-US" sz="1400" dirty="0"/>
              <a:t>대구광역시 </a:t>
            </a:r>
            <a:r>
              <a:rPr lang="ko-KR" altLang="en-US" sz="1400" dirty="0" err="1"/>
              <a:t>달서구체육회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달서하프마라톤대회</a:t>
            </a:r>
            <a:r>
              <a:rPr lang="ko-KR" altLang="en-US" sz="1400" dirty="0"/>
              <a:t> 홈페이지 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달서문화재단</a:t>
            </a:r>
            <a:r>
              <a:rPr lang="ko-KR" altLang="en-US" sz="1400" dirty="0"/>
              <a:t> </a:t>
            </a:r>
            <a:r>
              <a:rPr lang="en-US" altLang="ko-KR" sz="1400" dirty="0"/>
              <a:t>: 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달서문화재단</a:t>
            </a:r>
            <a:r>
              <a:rPr lang="ko-KR" altLang="en-US" sz="1400" dirty="0"/>
              <a:t> 홈페이지 디자인 개편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레이월드</a:t>
            </a:r>
            <a:r>
              <a:rPr lang="ko-KR" altLang="en-US" sz="1400" dirty="0"/>
              <a:t> </a:t>
            </a:r>
            <a:r>
              <a:rPr lang="en-US" altLang="ko-KR" sz="1400" dirty="0"/>
              <a:t>: DID</a:t>
            </a:r>
            <a:r>
              <a:rPr lang="ko-KR" altLang="en-US" sz="1400" dirty="0" err="1"/>
              <a:t>컨텐츠</a:t>
            </a:r>
            <a:r>
              <a:rPr lang="ko-KR" altLang="en-US" sz="1400" dirty="0"/>
              <a:t> 개발</a:t>
            </a:r>
          </a:p>
        </p:txBody>
      </p:sp>
    </p:spTree>
    <p:extLst>
      <p:ext uri="{BB962C8B-B14F-4D97-AF65-F5344CB8AC3E}">
        <p14:creationId xmlns:p14="http://schemas.microsoft.com/office/powerpoint/2010/main" val="24028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235589" y="470990"/>
            <a:ext cx="9536244" cy="7525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2019</a:t>
            </a:r>
            <a:r>
              <a:rPr lang="ko-KR" altLang="en-US" sz="1400" dirty="0"/>
              <a:t>년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다면평가</a:t>
            </a:r>
            <a:r>
              <a:rPr lang="ko-KR" altLang="en-US" sz="1400" dirty="0"/>
              <a:t> 프로그램 납품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대구관광뷰로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대구관광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이미지배포</a:t>
            </a:r>
            <a:r>
              <a:rPr lang="ko-KR" altLang="en-US" sz="1400" dirty="0"/>
              <a:t> 및 공모전 운영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달성군 홈페이지 전면 개편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남구청 </a:t>
            </a:r>
            <a:r>
              <a:rPr lang="en-US" altLang="ko-KR" sz="1400" dirty="0"/>
              <a:t>: </a:t>
            </a:r>
            <a:r>
              <a:rPr lang="ko-KR" altLang="en-US" sz="1400" dirty="0"/>
              <a:t>제</a:t>
            </a:r>
            <a:r>
              <a:rPr lang="en-US" altLang="ko-KR" sz="1400" dirty="0"/>
              <a:t>32</a:t>
            </a:r>
            <a:r>
              <a:rPr lang="ko-KR" altLang="en-US" sz="1400" dirty="0"/>
              <a:t>회 </a:t>
            </a:r>
            <a:r>
              <a:rPr lang="ko-KR" altLang="en-US" sz="1400" dirty="0" err="1"/>
              <a:t>남구통계연보</a:t>
            </a:r>
            <a:r>
              <a:rPr lang="ko-KR" altLang="en-US" sz="1400" dirty="0"/>
              <a:t>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남구청 </a:t>
            </a:r>
            <a:r>
              <a:rPr lang="en-US" altLang="ko-KR" sz="1400" dirty="0"/>
              <a:t>: </a:t>
            </a:r>
            <a:r>
              <a:rPr lang="ko-KR" altLang="en-US" sz="1400" dirty="0"/>
              <a:t>남구 스마트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수청구청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수성구 홈페이지 </a:t>
            </a:r>
            <a:r>
              <a:rPr lang="ko-KR" altLang="en-US" sz="1400" dirty="0" err="1"/>
              <a:t>반응형</a:t>
            </a:r>
            <a:r>
              <a:rPr lang="ko-KR" altLang="en-US" sz="1400" dirty="0"/>
              <a:t> 개편 및 </a:t>
            </a:r>
            <a:r>
              <a:rPr lang="ko-KR" altLang="en-US" sz="1400" dirty="0" err="1"/>
              <a:t>통합구축</a:t>
            </a:r>
            <a:r>
              <a:rPr lang="ko-KR" altLang="en-US" sz="1400" dirty="0"/>
              <a:t>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서구청 </a:t>
            </a:r>
            <a:r>
              <a:rPr lang="en-US" altLang="ko-KR" sz="1400" dirty="0"/>
              <a:t>: 2018</a:t>
            </a:r>
            <a:r>
              <a:rPr lang="ko-KR" altLang="en-US" sz="1400" dirty="0"/>
              <a:t>년 제</a:t>
            </a:r>
            <a:r>
              <a:rPr lang="en-US" altLang="ko-KR" sz="1400" dirty="0"/>
              <a:t>32</a:t>
            </a:r>
            <a:r>
              <a:rPr lang="ko-KR" altLang="en-US" sz="1400" dirty="0"/>
              <a:t>회 </a:t>
            </a:r>
            <a:r>
              <a:rPr lang="ko-KR" altLang="en-US" sz="1400" dirty="0" err="1"/>
              <a:t>서구통계연보</a:t>
            </a:r>
            <a:r>
              <a:rPr lang="ko-KR" altLang="en-US" sz="1400" dirty="0"/>
              <a:t>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달서구청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대구광역시 달서구 홈페이지 </a:t>
            </a:r>
            <a:r>
              <a:rPr lang="ko-KR" altLang="en-US" sz="1400" dirty="0" err="1"/>
              <a:t>전면개편</a:t>
            </a:r>
            <a:r>
              <a:rPr lang="ko-KR" altLang="en-US" sz="1400" dirty="0"/>
              <a:t>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온라인 소통 </a:t>
            </a:r>
            <a:r>
              <a:rPr lang="ko-KR" altLang="en-US" sz="1400" dirty="0" err="1"/>
              <a:t>통합플랫폼</a:t>
            </a:r>
            <a:r>
              <a:rPr lang="en-US" altLang="ko-KR" sz="1400" dirty="0"/>
              <a:t>(Talk Daegu) </a:t>
            </a:r>
            <a:r>
              <a:rPr lang="ko-KR" altLang="en-US" sz="1400" dirty="0"/>
              <a:t>구축 용역 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</a:t>
            </a:r>
            <a:r>
              <a:rPr lang="ko-KR" altLang="en-US" sz="1400" dirty="0"/>
              <a:t>삼성 </a:t>
            </a:r>
            <a:r>
              <a:rPr lang="en-US" altLang="ko-KR" sz="1400" dirty="0"/>
              <a:t>: </a:t>
            </a:r>
            <a:r>
              <a:rPr lang="ko-KR" altLang="en-US" sz="1400" dirty="0"/>
              <a:t>백</a:t>
            </a:r>
            <a:r>
              <a:rPr lang="en-US" altLang="ko-KR" sz="1400" dirty="0"/>
              <a:t>1</a:t>
            </a:r>
            <a:r>
              <a:rPr lang="ko-KR" altLang="en-US" sz="1400" dirty="0"/>
              <a:t>리 마을 홈페이지 개발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대구미술관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대구미술관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모바일</a:t>
            </a:r>
            <a:r>
              <a:rPr lang="ko-KR" altLang="en-US" sz="1400" dirty="0"/>
              <a:t> 홈페이지 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㈜</a:t>
            </a:r>
            <a:r>
              <a:rPr lang="ko-KR" altLang="en-US" sz="1400" dirty="0" err="1"/>
              <a:t>앤썸앤모빌리티</a:t>
            </a:r>
            <a:r>
              <a:rPr lang="ko-KR" altLang="en-US" sz="1400" dirty="0"/>
              <a:t>  </a:t>
            </a:r>
            <a:r>
              <a:rPr lang="en-US" altLang="ko-KR" sz="1400" dirty="0"/>
              <a:t>: SK </a:t>
            </a:r>
            <a:r>
              <a:rPr lang="ko-KR" altLang="en-US" sz="1400" dirty="0" err="1"/>
              <a:t>하이닉스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출퇴근버스</a:t>
            </a:r>
            <a:r>
              <a:rPr lang="ko-KR" altLang="en-US" sz="1400" dirty="0"/>
              <a:t> </a:t>
            </a:r>
            <a:r>
              <a:rPr lang="en-US" altLang="ko-KR" sz="1400" dirty="0"/>
              <a:t>DBMS </a:t>
            </a:r>
            <a:r>
              <a:rPr lang="ko-KR" altLang="en-US" sz="1400" dirty="0"/>
              <a:t>운영</a:t>
            </a:r>
            <a:r>
              <a:rPr lang="en-US" altLang="ko-KR" sz="1400" dirty="0"/>
              <a:t>&amp;</a:t>
            </a:r>
            <a:r>
              <a:rPr lang="ko-KR" altLang="en-US" sz="1400" dirty="0"/>
              <a:t>개발 프로젝트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수성구청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제</a:t>
            </a:r>
            <a:r>
              <a:rPr lang="en-US" altLang="ko-KR" sz="1400" dirty="0"/>
              <a:t>32</a:t>
            </a:r>
            <a:r>
              <a:rPr lang="ko-KR" altLang="en-US" sz="1400" dirty="0"/>
              <a:t>회 수성구 </a:t>
            </a:r>
            <a:r>
              <a:rPr lang="ko-KR" altLang="en-US" sz="1400" dirty="0" err="1"/>
              <a:t>통계연보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사업체조사</a:t>
            </a:r>
            <a:r>
              <a:rPr lang="ko-KR" altLang="en-US" sz="1400" dirty="0"/>
              <a:t> 보고서 홈페이지 구축 및 </a:t>
            </a:r>
            <a:r>
              <a:rPr lang="en-US" altLang="ko-KR" sz="1400" dirty="0"/>
              <a:t>CD-ROM </a:t>
            </a:r>
            <a:r>
              <a:rPr lang="ko-KR" altLang="en-US" sz="1400" dirty="0"/>
              <a:t>제작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2018</a:t>
            </a:r>
            <a:r>
              <a:rPr lang="ko-KR" altLang="en-US" sz="1400" dirty="0"/>
              <a:t>년도</a:t>
            </a:r>
            <a:r>
              <a:rPr lang="en-US" altLang="ko-KR" sz="1400" dirty="0"/>
              <a:t>(</a:t>
            </a:r>
            <a:r>
              <a:rPr lang="ko-KR" altLang="en-US" sz="1400" dirty="0"/>
              <a:t>제</a:t>
            </a:r>
            <a:r>
              <a:rPr lang="en-US" altLang="ko-KR" sz="1400" dirty="0"/>
              <a:t>58</a:t>
            </a:r>
            <a:r>
              <a:rPr lang="ko-KR" altLang="en-US" sz="1400" dirty="0"/>
              <a:t>회</a:t>
            </a:r>
            <a:r>
              <a:rPr lang="en-US" altLang="ko-KR" sz="1400" dirty="0"/>
              <a:t>) </a:t>
            </a:r>
            <a:r>
              <a:rPr lang="ko-KR" altLang="en-US" sz="1400" dirty="0"/>
              <a:t>달성군 </a:t>
            </a:r>
            <a:r>
              <a:rPr lang="ko-KR" altLang="en-US" sz="1400" dirty="0" err="1"/>
              <a:t>통계연보</a:t>
            </a:r>
            <a:r>
              <a:rPr lang="ko-KR" altLang="en-US" sz="1400" dirty="0"/>
              <a:t> 및 </a:t>
            </a:r>
            <a:r>
              <a:rPr lang="ko-KR" altLang="en-US" sz="1400" dirty="0" err="1"/>
              <a:t>사업체조사</a:t>
            </a:r>
            <a:r>
              <a:rPr lang="ko-KR" altLang="en-US" sz="1400" dirty="0"/>
              <a:t> 보고서 </a:t>
            </a:r>
            <a:r>
              <a:rPr lang="en-US" altLang="ko-KR" sz="1400" dirty="0"/>
              <a:t>CD-ROM </a:t>
            </a:r>
            <a:r>
              <a:rPr lang="ko-KR" altLang="en-US" sz="1400" dirty="0"/>
              <a:t>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경북대학교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인문대학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노어노문학과</a:t>
            </a:r>
            <a:r>
              <a:rPr lang="ko-KR" altLang="en-US" sz="1400" dirty="0"/>
              <a:t> 영문 홈페이지 추가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달성습지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생태학습관</a:t>
            </a:r>
            <a:r>
              <a:rPr lang="ko-KR" altLang="en-US" sz="1400" dirty="0"/>
              <a:t> 홈페이지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고령군관광협의회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대가야체험축제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모바일</a:t>
            </a:r>
            <a:r>
              <a:rPr lang="ko-KR" altLang="en-US" sz="1400" dirty="0"/>
              <a:t> 홈페이지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66193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235589" y="470990"/>
            <a:ext cx="9536244" cy="121723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2019</a:t>
            </a:r>
            <a:r>
              <a:rPr lang="ko-KR" altLang="en-US" sz="1400" dirty="0"/>
              <a:t>년</a:t>
            </a:r>
            <a:endParaRPr lang="en-US" altLang="ko-KR" sz="1400" u="sng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한국법무보호복지공단</a:t>
            </a:r>
            <a:r>
              <a:rPr lang="ko-KR" altLang="en-US" sz="1400" dirty="0"/>
              <a:t> </a:t>
            </a:r>
            <a:r>
              <a:rPr lang="en-US" altLang="ko-KR" sz="1400" dirty="0"/>
              <a:t>: BSC</a:t>
            </a:r>
            <a:r>
              <a:rPr lang="ko-KR" altLang="en-US" sz="1400" dirty="0" err="1"/>
              <a:t>성과관리컨설팅</a:t>
            </a:r>
            <a:r>
              <a:rPr lang="ko-KR" altLang="en-US" sz="1400" dirty="0"/>
              <a:t> 및 시스템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㈜</a:t>
            </a:r>
            <a:r>
              <a:rPr lang="ko-KR" altLang="en-US" sz="1400" dirty="0" err="1"/>
              <a:t>인포벨리코리아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농림축산검역본부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구축사업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개발용역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/>
          </a:p>
        </p:txBody>
      </p:sp>
      <p:sp>
        <p:nvSpPr>
          <p:cNvPr id="3" name="직사각형 2"/>
          <p:cNvSpPr/>
          <p:nvPr/>
        </p:nvSpPr>
        <p:spPr>
          <a:xfrm>
            <a:off x="1235589" y="1777277"/>
            <a:ext cx="9536244" cy="472261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2018</a:t>
            </a:r>
            <a:r>
              <a:rPr lang="ko-KR" altLang="en-US" sz="1400" dirty="0"/>
              <a:t>년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대구광역시교육청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제</a:t>
            </a:r>
            <a:r>
              <a:rPr lang="en-US" altLang="ko-KR" sz="1400" dirty="0"/>
              <a:t>9</a:t>
            </a:r>
            <a:r>
              <a:rPr lang="ko-KR" altLang="en-US" sz="1400" dirty="0"/>
              <a:t>회 </a:t>
            </a:r>
            <a:r>
              <a:rPr lang="ko-KR" altLang="en-US" sz="1400" dirty="0" err="1"/>
              <a:t>대구진로진학박람회</a:t>
            </a:r>
            <a:r>
              <a:rPr lang="ko-KR" altLang="en-US" sz="1400" dirty="0"/>
              <a:t> 홈페이지 구축 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대구광역시교육청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대입수시정시전형대비</a:t>
            </a:r>
            <a:r>
              <a:rPr lang="ko-KR" altLang="en-US" sz="1400" dirty="0"/>
              <a:t> 상담실 온라인 신청 시스템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한국법무보호복지공단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공단 </a:t>
            </a:r>
            <a:r>
              <a:rPr lang="ko-KR" altLang="en-US" sz="1400" dirty="0" err="1"/>
              <a:t>정보시스템</a:t>
            </a:r>
            <a:r>
              <a:rPr lang="ko-KR" altLang="en-US" sz="1400" dirty="0"/>
              <a:t> 기능 고도화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블록체인</a:t>
            </a:r>
            <a:r>
              <a:rPr lang="ko-KR" altLang="en-US" sz="1400" dirty="0"/>
              <a:t> 기반 </a:t>
            </a:r>
            <a:r>
              <a:rPr lang="ko-KR" altLang="en-US" sz="1400" dirty="0" err="1"/>
              <a:t>대시민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행정서비스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정보화전략계획</a:t>
            </a:r>
            <a:r>
              <a:rPr lang="en-US" altLang="ko-KR" sz="1400" dirty="0"/>
              <a:t>(ISP) </a:t>
            </a:r>
            <a:r>
              <a:rPr lang="ko-KR" altLang="en-US" sz="1400" dirty="0"/>
              <a:t>수립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제</a:t>
            </a:r>
            <a:r>
              <a:rPr lang="en-US" altLang="ko-KR" sz="1400" dirty="0"/>
              <a:t>57</a:t>
            </a:r>
            <a:r>
              <a:rPr lang="ko-KR" altLang="en-US" sz="1400" dirty="0"/>
              <a:t>회 </a:t>
            </a:r>
            <a:r>
              <a:rPr lang="ko-KR" altLang="en-US" sz="1400" dirty="0" err="1"/>
              <a:t>통계연보</a:t>
            </a:r>
            <a:r>
              <a:rPr lang="ko-KR" altLang="en-US" sz="1400" dirty="0"/>
              <a:t> 및 </a:t>
            </a:r>
            <a:r>
              <a:rPr lang="ko-KR" altLang="en-US" sz="1400" dirty="0" err="1"/>
              <a:t>사업체조사</a:t>
            </a:r>
            <a:r>
              <a:rPr lang="ko-KR" altLang="en-US" sz="1400" dirty="0"/>
              <a:t> 보고서 </a:t>
            </a:r>
            <a:r>
              <a:rPr lang="en-US" altLang="ko-KR" sz="1400" dirty="0"/>
              <a:t>CD-ROM </a:t>
            </a:r>
            <a:r>
              <a:rPr lang="ko-KR" altLang="en-US" sz="1400" dirty="0"/>
              <a:t>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수성구청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대형폐기물</a:t>
            </a:r>
            <a:r>
              <a:rPr lang="ko-KR" altLang="en-US" sz="1400" dirty="0"/>
              <a:t> 처리 온라인 </a:t>
            </a:r>
            <a:r>
              <a:rPr lang="ko-KR" altLang="en-US" sz="1400" dirty="0" err="1"/>
              <a:t>신청시스템</a:t>
            </a:r>
            <a:r>
              <a:rPr lang="ko-KR" altLang="en-US" sz="1400" dirty="0"/>
              <a:t>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</a:t>
            </a:r>
            <a:r>
              <a:rPr lang="ko-KR" altLang="en-US" sz="1400" dirty="0" err="1"/>
              <a:t>퓨전소프트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경영정보시스템</a:t>
            </a:r>
            <a:r>
              <a:rPr lang="ko-KR" altLang="en-US" sz="1400" dirty="0"/>
              <a:t> 개발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달성군시설관리공단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/>
              <a:t>공단 홈페이지 웹 </a:t>
            </a:r>
            <a:r>
              <a:rPr lang="ko-KR" altLang="en-US" sz="1400" dirty="0" err="1"/>
              <a:t>접근성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품질인증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비슬산</a:t>
            </a:r>
            <a:r>
              <a:rPr lang="ko-KR" altLang="en-US" sz="1400" dirty="0"/>
              <a:t> 둘레길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수성구청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평생교육 플랫폼 및 </a:t>
            </a:r>
            <a:r>
              <a:rPr lang="ko-KR" altLang="en-US" sz="1400" dirty="0" err="1"/>
              <a:t>모바일웹</a:t>
            </a:r>
            <a:r>
              <a:rPr lang="ko-KR" altLang="en-US" sz="1400" dirty="0"/>
              <a:t>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메디시티대구협의회</a:t>
            </a:r>
            <a:r>
              <a:rPr lang="ko-KR" altLang="en-US" sz="1400" dirty="0"/>
              <a:t> </a:t>
            </a:r>
            <a:r>
              <a:rPr lang="en-US" altLang="ko-KR" sz="1400" dirty="0"/>
              <a:t>: 5</a:t>
            </a:r>
            <a:r>
              <a:rPr lang="ko-KR" altLang="en-US" sz="1400" dirty="0"/>
              <a:t>대 암 의료진 정보 게시 프로그램 개발 </a:t>
            </a:r>
            <a:r>
              <a:rPr lang="ko-KR" altLang="en-US" sz="1400" dirty="0" err="1"/>
              <a:t>의료관광진흥원</a:t>
            </a:r>
            <a:r>
              <a:rPr lang="ko-KR" altLang="en-US" sz="1400" dirty="0"/>
              <a:t> 러시아어 홈페이지 </a:t>
            </a:r>
            <a:r>
              <a:rPr lang="ko-KR" altLang="en-US" sz="1400" dirty="0" err="1"/>
              <a:t>리뉴얼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대구관광뷰로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대구관광뷰로</a:t>
            </a:r>
            <a:r>
              <a:rPr lang="ko-KR" altLang="en-US" sz="1400" dirty="0"/>
              <a:t> 홈페이지 개선 작업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경북행복재단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홈페이지 </a:t>
            </a:r>
            <a:r>
              <a:rPr lang="ko-KR" altLang="en-US" sz="1400" dirty="0" err="1"/>
              <a:t>웹접근성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인증사업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74864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235589" y="470990"/>
            <a:ext cx="9536244" cy="121723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2018</a:t>
            </a:r>
            <a:r>
              <a:rPr lang="ko-KR" altLang="en-US" sz="1400" dirty="0"/>
              <a:t>년</a:t>
            </a:r>
            <a:endParaRPr lang="en-US" altLang="ko-KR" sz="1400" u="sng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대구중구청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중구 </a:t>
            </a:r>
            <a:r>
              <a:rPr lang="ko-KR" altLang="en-US" sz="1400" dirty="0" err="1"/>
              <a:t>대표홈페이지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 </a:t>
            </a:r>
            <a:r>
              <a:rPr lang="ko-KR" altLang="en-US" sz="1400" dirty="0" err="1"/>
              <a:t>상수도사업본부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상수도 홈페이지 디자인 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대구경북연구원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다모아</a:t>
            </a:r>
            <a:r>
              <a:rPr lang="ko-KR" altLang="en-US" sz="1400" dirty="0"/>
              <a:t> 평생교육 정보망 및 </a:t>
            </a:r>
            <a:r>
              <a:rPr lang="ko-KR" altLang="en-US" sz="1400" dirty="0" err="1"/>
              <a:t>대구평생교육진흥원</a:t>
            </a:r>
            <a:r>
              <a:rPr lang="ko-KR" altLang="en-US" sz="1400" dirty="0"/>
              <a:t> 홈페이지 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/>
          </a:p>
        </p:txBody>
      </p:sp>
      <p:sp>
        <p:nvSpPr>
          <p:cNvPr id="3" name="직사각형 2"/>
          <p:cNvSpPr/>
          <p:nvPr/>
        </p:nvSpPr>
        <p:spPr>
          <a:xfrm>
            <a:off x="1235589" y="1938050"/>
            <a:ext cx="9536244" cy="452304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2017</a:t>
            </a:r>
            <a:r>
              <a:rPr lang="ko-KR" altLang="en-US" sz="1400" dirty="0"/>
              <a:t>년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대구도시철도공사</a:t>
            </a:r>
            <a:r>
              <a:rPr lang="ko-KR" altLang="en-US" sz="1400" dirty="0"/>
              <a:t>  </a:t>
            </a:r>
            <a:r>
              <a:rPr lang="en-US" altLang="ko-KR" sz="1400" dirty="0"/>
              <a:t>: 2017</a:t>
            </a:r>
            <a:r>
              <a:rPr lang="ko-KR" altLang="en-US" sz="1400" dirty="0"/>
              <a:t>년 공사 홈페이지 </a:t>
            </a:r>
            <a:r>
              <a:rPr lang="ko-KR" altLang="en-US" sz="1400" dirty="0" err="1"/>
              <a:t>리뉴얼</a:t>
            </a:r>
            <a:r>
              <a:rPr lang="ko-KR" altLang="en-US" sz="1400" dirty="0"/>
              <a:t>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대구광역시  </a:t>
            </a:r>
            <a:r>
              <a:rPr lang="en-US" altLang="ko-KR" sz="1400" dirty="0"/>
              <a:t>: </a:t>
            </a:r>
            <a:r>
              <a:rPr lang="ko-KR" altLang="en-US" sz="1400" dirty="0"/>
              <a:t>대구광역시 웹사이트 통합 구축</a:t>
            </a:r>
            <a:r>
              <a:rPr lang="en-US" altLang="ko-KR" sz="1400" dirty="0"/>
              <a:t>(2</a:t>
            </a:r>
            <a:r>
              <a:rPr lang="ko-KR" altLang="en-US" sz="1400" dirty="0"/>
              <a:t>차</a:t>
            </a:r>
            <a:r>
              <a:rPr lang="en-US" altLang="ko-KR" sz="1400" dirty="0"/>
              <a:t>) </a:t>
            </a:r>
            <a:r>
              <a:rPr lang="ko-KR" altLang="en-US" sz="1400" dirty="0"/>
              <a:t>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 </a:t>
            </a:r>
            <a:r>
              <a:rPr lang="ko-KR" altLang="en-US" sz="1400" dirty="0" err="1"/>
              <a:t>가정위탁지원센터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가정위탁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지원센터</a:t>
            </a:r>
            <a:r>
              <a:rPr lang="ko-KR" altLang="en-US" sz="1400" dirty="0"/>
              <a:t> 홈페이지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온라인 투표</a:t>
            </a:r>
            <a:r>
              <a:rPr lang="en-US" altLang="ko-KR" sz="1400" dirty="0"/>
              <a:t>(Smart-Voting) </a:t>
            </a:r>
            <a:r>
              <a:rPr lang="ko-KR" altLang="en-US" sz="1400" dirty="0"/>
              <a:t>시스템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경상북도농업기술원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농업기술원</a:t>
            </a:r>
            <a:r>
              <a:rPr lang="ko-KR" altLang="en-US" sz="1400" dirty="0"/>
              <a:t> 홈페이지 개편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경상북도 </a:t>
            </a:r>
            <a:r>
              <a:rPr lang="en-US" altLang="ko-KR" sz="1400" dirty="0"/>
              <a:t>: </a:t>
            </a:r>
            <a:r>
              <a:rPr lang="ko-KR" altLang="en-US" sz="1400" dirty="0"/>
              <a:t>도 홈페이지 개편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동구청 </a:t>
            </a:r>
            <a:r>
              <a:rPr lang="en-US" altLang="ko-KR" sz="1400" dirty="0"/>
              <a:t>: </a:t>
            </a:r>
            <a:r>
              <a:rPr lang="ko-KR" altLang="en-US" sz="1400" dirty="0"/>
              <a:t>동구 </a:t>
            </a:r>
            <a:r>
              <a:rPr lang="ko-KR" altLang="en-US" sz="1400" dirty="0" err="1"/>
              <a:t>도시재생지원센터</a:t>
            </a:r>
            <a:r>
              <a:rPr lang="ko-KR" altLang="en-US" sz="1400" dirty="0"/>
              <a:t> 홈페이지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달성군시설관리공단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대구광역시 달성군 </a:t>
            </a:r>
            <a:r>
              <a:rPr lang="ko-KR" altLang="en-US" sz="1400" dirty="0" err="1"/>
              <a:t>비슬산유스호스텔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구미전자정보기술원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통합정보시스템</a:t>
            </a:r>
            <a:r>
              <a:rPr lang="ko-KR" altLang="en-US" sz="1400" dirty="0"/>
              <a:t> 개발 및 서버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대구남구대덕문화전당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대구음악창작소</a:t>
            </a:r>
            <a:r>
              <a:rPr lang="ko-KR" altLang="en-US" sz="1400" dirty="0"/>
              <a:t> 홈페이지 기능 보강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한국뇌연구원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재물조사</a:t>
            </a:r>
            <a:r>
              <a:rPr lang="ko-KR" altLang="en-US" sz="1400" dirty="0"/>
              <a:t> 시스템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대구경북섬유산업연합회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en-US" altLang="ko-KR" sz="1400" dirty="0" err="1"/>
              <a:t>Texinfo</a:t>
            </a:r>
            <a:r>
              <a:rPr lang="en-US" altLang="ko-KR" sz="1400" dirty="0"/>
              <a:t> </a:t>
            </a:r>
            <a:r>
              <a:rPr lang="ko-KR" altLang="en-US" sz="1400" dirty="0"/>
              <a:t>시스템 고도화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경북대학교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산학협력단</a:t>
            </a:r>
            <a:r>
              <a:rPr lang="ko-KR" altLang="en-US" sz="1400" dirty="0"/>
              <a:t> </a:t>
            </a:r>
            <a:r>
              <a:rPr lang="en-US" altLang="ko-KR" sz="1400" dirty="0"/>
              <a:t>: PMS </a:t>
            </a:r>
            <a:r>
              <a:rPr lang="ko-KR" altLang="en-US" sz="1400" dirty="0" err="1"/>
              <a:t>사업화지원관리시스템</a:t>
            </a:r>
            <a:r>
              <a:rPr lang="ko-KR" altLang="en-US" sz="1400" dirty="0"/>
              <a:t> 구축 용역</a:t>
            </a:r>
          </a:p>
        </p:txBody>
      </p:sp>
    </p:spTree>
    <p:extLst>
      <p:ext uri="{BB962C8B-B14F-4D97-AF65-F5344CB8AC3E}">
        <p14:creationId xmlns:p14="http://schemas.microsoft.com/office/powerpoint/2010/main" val="2958878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16594" r="9796" b="5529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4E4C5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1759131" y="1049297"/>
            <a:ext cx="8673738" cy="735166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/>
          </a:p>
          <a:p>
            <a:pPr algn="ctr"/>
            <a:r>
              <a:rPr lang="en-US" altLang="ko-KR" b="1" dirty="0"/>
              <a:t>ICT </a:t>
            </a:r>
            <a:r>
              <a:rPr lang="ko-KR" altLang="en-US" b="1" dirty="0"/>
              <a:t>융합 기술력으로 만들어가는 더불어 행복한 세상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5085805" y="887649"/>
            <a:ext cx="2020390" cy="330926"/>
          </a:xfrm>
          <a:prstGeom prst="round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MISSION</a:t>
            </a:r>
            <a:endParaRPr lang="ko-KR" altLang="en-US" sz="2000" b="1" dirty="0"/>
          </a:p>
        </p:txBody>
      </p:sp>
      <p:sp>
        <p:nvSpPr>
          <p:cNvPr id="8" name="직사각형 7"/>
          <p:cNvSpPr/>
          <p:nvPr/>
        </p:nvSpPr>
        <p:spPr>
          <a:xfrm>
            <a:off x="1759131" y="2107760"/>
            <a:ext cx="8673738" cy="735166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/>
          </a:p>
          <a:p>
            <a:pPr algn="ctr"/>
            <a:r>
              <a:rPr lang="en-US" altLang="ko-KR" b="1" dirty="0"/>
              <a:t>2025</a:t>
            </a:r>
            <a:r>
              <a:rPr lang="ko-KR" altLang="en-US" b="1" dirty="0"/>
              <a:t>년 </a:t>
            </a:r>
            <a:r>
              <a:rPr lang="en-US" altLang="ko-KR" b="1" dirty="0"/>
              <a:t>ICT </a:t>
            </a:r>
            <a:r>
              <a:rPr lang="ko-KR" altLang="en-US" b="1" dirty="0"/>
              <a:t>분야 지역 </a:t>
            </a:r>
            <a:r>
              <a:rPr lang="en-US" altLang="ko-KR" b="1" dirty="0"/>
              <a:t>Top-tier </a:t>
            </a:r>
            <a:r>
              <a:rPr lang="ko-KR" altLang="en-US" b="1" dirty="0"/>
              <a:t>기업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5085805" y="1946112"/>
            <a:ext cx="2020390" cy="330926"/>
          </a:xfrm>
          <a:prstGeom prst="round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VISION</a:t>
            </a:r>
            <a:endParaRPr lang="ko-KR" altLang="en-US" sz="2000" b="1" dirty="0"/>
          </a:p>
        </p:txBody>
      </p:sp>
      <p:sp>
        <p:nvSpPr>
          <p:cNvPr id="11" name="직사각형 10"/>
          <p:cNvSpPr/>
          <p:nvPr/>
        </p:nvSpPr>
        <p:spPr>
          <a:xfrm>
            <a:off x="1759131" y="3197680"/>
            <a:ext cx="8673738" cy="735166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5085804" y="3032218"/>
            <a:ext cx="2020390" cy="330926"/>
          </a:xfrm>
          <a:prstGeom prst="round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Core Value</a:t>
            </a:r>
            <a:endParaRPr lang="ko-KR" altLang="en-US" sz="2000" b="1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2238889" y="3639732"/>
            <a:ext cx="2019600" cy="58622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혁신</a:t>
            </a:r>
            <a:endParaRPr lang="en-US" altLang="ko-KR" dirty="0"/>
          </a:p>
          <a:p>
            <a:pPr algn="ctr"/>
            <a:r>
              <a:rPr lang="en-US" altLang="ko-KR" dirty="0"/>
              <a:t>Innovation</a:t>
            </a:r>
            <a:endParaRPr lang="ko-KR" altLang="en-US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5085804" y="3645813"/>
            <a:ext cx="2020390" cy="58622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균형</a:t>
            </a:r>
            <a:endParaRPr lang="en-US" altLang="ko-KR" dirty="0"/>
          </a:p>
          <a:p>
            <a:pPr algn="ctr"/>
            <a:r>
              <a:rPr lang="en-US" altLang="ko-KR" dirty="0"/>
              <a:t>Equilibrium</a:t>
            </a:r>
            <a:endParaRPr lang="ko-KR" altLang="en-US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7933509" y="3645813"/>
            <a:ext cx="2019600" cy="58622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성장</a:t>
            </a:r>
            <a:endParaRPr lang="en-US" altLang="ko-KR" dirty="0"/>
          </a:p>
          <a:p>
            <a:pPr algn="ctr"/>
            <a:r>
              <a:rPr lang="en-US" altLang="ko-KR" dirty="0"/>
              <a:t>Evolution</a:t>
            </a:r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1759131" y="4616334"/>
            <a:ext cx="8673738" cy="735166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5085804" y="4450872"/>
            <a:ext cx="2020390" cy="330926"/>
          </a:xfrm>
          <a:prstGeom prst="round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추진전략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2238889" y="5064467"/>
            <a:ext cx="2019600" cy="124845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혁신기업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지속적 </a:t>
            </a:r>
            <a:r>
              <a:rPr lang="en-US" altLang="ko-KR" sz="1200" dirty="0"/>
              <a:t>R&amp;D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신사업 발굴</a:t>
            </a:r>
            <a:endParaRPr lang="en-US" altLang="ko-KR" sz="1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조직문화 혁신</a:t>
            </a:r>
            <a:endParaRPr lang="ko-KR" altLang="en-US" sz="1400" dirty="0"/>
          </a:p>
        </p:txBody>
      </p:sp>
      <p:sp>
        <p:nvSpPr>
          <p:cNvPr id="20" name="모서리가 둥근 직사각형 19"/>
          <p:cNvSpPr/>
          <p:nvPr/>
        </p:nvSpPr>
        <p:spPr>
          <a:xfrm>
            <a:off x="7933509" y="5064467"/>
            <a:ext cx="2019600" cy="124845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지속성장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매출 </a:t>
            </a:r>
            <a:r>
              <a:rPr lang="en-US" altLang="ko-KR" sz="1200" dirty="0"/>
              <a:t>250</a:t>
            </a:r>
            <a:r>
              <a:rPr lang="ko-KR" altLang="en-US" sz="1200" dirty="0"/>
              <a:t>억원</a:t>
            </a:r>
            <a:endParaRPr lang="en-US" altLang="ko-KR" sz="1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직원 </a:t>
            </a:r>
            <a:r>
              <a:rPr lang="en-US" altLang="ko-KR" sz="1200" dirty="0"/>
              <a:t>120</a:t>
            </a:r>
            <a:r>
              <a:rPr lang="ko-KR" altLang="en-US" sz="1200" dirty="0"/>
              <a:t>명</a:t>
            </a:r>
            <a:endParaRPr lang="en-US" altLang="ko-KR" sz="1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영업이익 </a:t>
            </a:r>
            <a:r>
              <a:rPr lang="en-US" altLang="ko-KR" sz="1200" dirty="0"/>
              <a:t>12</a:t>
            </a:r>
            <a:r>
              <a:rPr lang="ko-KR" altLang="en-US" sz="1200" dirty="0"/>
              <a:t>억원</a:t>
            </a:r>
            <a:endParaRPr lang="ko-KR" altLang="en-US" sz="1400" dirty="0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5085804" y="5064467"/>
            <a:ext cx="2019600" cy="124845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균형추구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고객 만족</a:t>
            </a:r>
            <a:endParaRPr lang="en-US" altLang="ko-KR" sz="1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지역사회 환원</a:t>
            </a:r>
            <a:endParaRPr lang="en-US" altLang="ko-KR" sz="12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함께 성장하는 직원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89520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235588" y="470990"/>
            <a:ext cx="10239629" cy="121723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2017</a:t>
            </a:r>
            <a:r>
              <a:rPr lang="ko-KR" altLang="en-US" sz="1400" dirty="0"/>
              <a:t>년</a:t>
            </a:r>
            <a:endParaRPr lang="en-US" altLang="ko-KR" sz="1400" u="sng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대구경북첨단의료산업진흥재단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통합정보시스템</a:t>
            </a:r>
            <a:r>
              <a:rPr lang="ko-KR" altLang="en-US" sz="1400" dirty="0"/>
              <a:t> 인터페이스</a:t>
            </a:r>
            <a:r>
              <a:rPr lang="en-US" altLang="ko-KR" sz="1400" dirty="0"/>
              <a:t>(</a:t>
            </a:r>
            <a:r>
              <a:rPr lang="ko-KR" altLang="en-US" sz="1400" dirty="0" err="1"/>
              <a:t>회계기능중점</a:t>
            </a:r>
            <a:r>
              <a:rPr lang="en-US" altLang="ko-KR" sz="1400" dirty="0"/>
              <a:t>) </a:t>
            </a:r>
            <a:r>
              <a:rPr lang="ko-KR" altLang="en-US" sz="1400" dirty="0"/>
              <a:t>개선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대구경북첨단의료산업진흥재단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시험인증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통합관리시스템</a:t>
            </a:r>
            <a:r>
              <a:rPr lang="ko-KR" altLang="en-US" sz="1400" dirty="0"/>
              <a:t>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대구경북과학기술원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대구경북과학기술원</a:t>
            </a:r>
            <a:r>
              <a:rPr lang="ko-KR" altLang="en-US" sz="1400" dirty="0"/>
              <a:t> 교원 성과급 </a:t>
            </a:r>
            <a:r>
              <a:rPr lang="ko-KR" altLang="en-US" sz="1400" dirty="0" err="1"/>
              <a:t>지급평가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관리시스템</a:t>
            </a:r>
            <a:r>
              <a:rPr lang="ko-KR" altLang="en-US" sz="1400" dirty="0"/>
              <a:t> 고도화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대구광역시 </a:t>
            </a:r>
            <a:r>
              <a:rPr lang="en-US" altLang="ko-KR" sz="1400" dirty="0"/>
              <a:t>: 2017 </a:t>
            </a:r>
            <a:r>
              <a:rPr lang="ko-KR" altLang="en-US" sz="1400" dirty="0" err="1"/>
              <a:t>동아시아문화도시</a:t>
            </a:r>
            <a:r>
              <a:rPr lang="ko-KR" altLang="en-US" sz="1400" dirty="0"/>
              <a:t> 홈페이지 </a:t>
            </a:r>
            <a:r>
              <a:rPr lang="ko-KR" altLang="en-US" sz="1400" dirty="0" err="1"/>
              <a:t>구축용역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ko-KR" altLang="en-US" sz="1400" dirty="0"/>
          </a:p>
        </p:txBody>
      </p:sp>
      <p:sp>
        <p:nvSpPr>
          <p:cNvPr id="3" name="직사각형 2"/>
          <p:cNvSpPr/>
          <p:nvPr/>
        </p:nvSpPr>
        <p:spPr>
          <a:xfrm>
            <a:off x="1235589" y="2219404"/>
            <a:ext cx="9536244" cy="452304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2016</a:t>
            </a:r>
            <a:r>
              <a:rPr lang="ko-KR" altLang="en-US" sz="1400" dirty="0"/>
              <a:t>년</a:t>
            </a:r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㈜</a:t>
            </a:r>
            <a:r>
              <a:rPr lang="ko-KR" altLang="en-US" sz="1400" dirty="0" err="1"/>
              <a:t>지오팜</a:t>
            </a:r>
            <a:r>
              <a:rPr lang="ko-KR" altLang="en-US" sz="1400" dirty="0"/>
              <a:t> </a:t>
            </a:r>
            <a:r>
              <a:rPr lang="en-US" altLang="ko-KR" sz="1400" dirty="0"/>
              <a:t>(</a:t>
            </a:r>
            <a:r>
              <a:rPr lang="ko-KR" altLang="en-US" sz="1400" dirty="0"/>
              <a:t>대구</a:t>
            </a:r>
            <a:r>
              <a:rPr lang="en-US" altLang="ko-KR" sz="1400" dirty="0"/>
              <a:t>, </a:t>
            </a:r>
            <a:r>
              <a:rPr lang="ko-KR" altLang="en-US" sz="1400" dirty="0"/>
              <a:t>대전</a:t>
            </a:r>
            <a:r>
              <a:rPr lang="en-US" altLang="ko-KR" sz="1400" dirty="0"/>
              <a:t>, </a:t>
            </a:r>
            <a:r>
              <a:rPr lang="ko-KR" altLang="en-US" sz="1400" dirty="0"/>
              <a:t>광주</a:t>
            </a:r>
            <a:r>
              <a:rPr lang="en-US" altLang="ko-KR" sz="1400" dirty="0"/>
              <a:t>, </a:t>
            </a:r>
            <a:r>
              <a:rPr lang="ko-KR" altLang="en-US" sz="1400" dirty="0"/>
              <a:t>서울</a:t>
            </a:r>
            <a:r>
              <a:rPr lang="en-US" altLang="ko-KR" sz="1400" dirty="0"/>
              <a:t>) : </a:t>
            </a:r>
            <a:r>
              <a:rPr lang="ko-KR" altLang="en-US" sz="1400" dirty="0"/>
              <a:t>회사 홈페이지 및 </a:t>
            </a:r>
            <a:r>
              <a:rPr lang="ko-KR" altLang="en-US" sz="1400" dirty="0" err="1"/>
              <a:t>약국주문</a:t>
            </a:r>
            <a:r>
              <a:rPr lang="ko-KR" altLang="en-US" sz="1400" dirty="0"/>
              <a:t> 및 </a:t>
            </a:r>
            <a:r>
              <a:rPr lang="en-US" altLang="ko-KR" sz="1400" dirty="0"/>
              <a:t>OMS </a:t>
            </a:r>
            <a:r>
              <a:rPr lang="ko-KR" altLang="en-US" sz="1400" dirty="0"/>
              <a:t>시스템 프로그램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㈜</a:t>
            </a:r>
            <a:r>
              <a:rPr lang="ko-KR" altLang="en-US" sz="1400" dirty="0" err="1"/>
              <a:t>이룸에스티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에이전트 프로그램 </a:t>
            </a:r>
            <a:r>
              <a:rPr lang="en-US" altLang="ko-KR" sz="1400" dirty="0"/>
              <a:t>(</a:t>
            </a:r>
            <a:r>
              <a:rPr lang="ko-KR" altLang="en-US" sz="1400" dirty="0"/>
              <a:t>대구 </a:t>
            </a:r>
            <a:r>
              <a:rPr lang="ko-KR" altLang="en-US" sz="1400" dirty="0" err="1"/>
              <a:t>달서구청</a:t>
            </a:r>
            <a:r>
              <a:rPr lang="en-US" altLang="ko-KR" sz="1400" dirty="0"/>
              <a:t>)</a:t>
            </a:r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대구경북과학기술연구원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학생인건비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통합관리시스템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고도화사업</a:t>
            </a:r>
            <a:r>
              <a:rPr lang="ko-KR" altLang="en-US" sz="1400" dirty="0"/>
              <a:t>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남구청 </a:t>
            </a:r>
            <a:r>
              <a:rPr lang="en-US" altLang="ko-KR" sz="1400" dirty="0"/>
              <a:t>: </a:t>
            </a:r>
            <a:r>
              <a:rPr lang="ko-KR" altLang="en-US" sz="1400" dirty="0"/>
              <a:t>대구광역시 남구 홈페이지 전면 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대구경북첨단의료산업진흥재단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재단 </a:t>
            </a:r>
            <a:r>
              <a:rPr lang="ko-KR" altLang="en-US" sz="1400" dirty="0" err="1"/>
              <a:t>통합장비인력활용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시스템구축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대구남구대덕문화전당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대구음악창작소</a:t>
            </a:r>
            <a:r>
              <a:rPr lang="ko-KR" altLang="en-US" sz="1400" dirty="0"/>
              <a:t> 홈페이지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한국뇌연구원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한국뇌연구원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정보시스템</a:t>
            </a:r>
            <a:r>
              <a:rPr lang="ko-KR" altLang="en-US" sz="1400" dirty="0"/>
              <a:t> 통합화 사업 및 </a:t>
            </a:r>
            <a:r>
              <a:rPr lang="ko-KR" altLang="en-US" sz="1400" dirty="0" err="1"/>
              <a:t>통합업무시스템</a:t>
            </a:r>
            <a:r>
              <a:rPr lang="ko-KR" altLang="en-US" sz="1400" dirty="0"/>
              <a:t> 고도화 </a:t>
            </a:r>
            <a:r>
              <a:rPr lang="en-US" altLang="ko-KR" sz="1400" dirty="0"/>
              <a:t>2</a:t>
            </a:r>
            <a:r>
              <a:rPr lang="ko-KR" altLang="en-US" sz="1400" dirty="0"/>
              <a:t>차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대구경북과학기술원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en-US" altLang="ko-KR" sz="1400" dirty="0" err="1"/>
              <a:t>DGIST</a:t>
            </a:r>
            <a:r>
              <a:rPr lang="en-US" altLang="ko-KR" sz="1400" dirty="0"/>
              <a:t> </a:t>
            </a:r>
            <a:r>
              <a:rPr lang="ko-KR" altLang="en-US" sz="1400" dirty="0" err="1"/>
              <a:t>뉴스마트</a:t>
            </a:r>
            <a:r>
              <a:rPr lang="ko-KR" altLang="en-US" sz="1400" dirty="0"/>
              <a:t> 캠퍼스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경북행복재단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경상북도지역사회서비스지원단</a:t>
            </a:r>
            <a:r>
              <a:rPr lang="ko-KR" altLang="en-US" sz="1400" dirty="0"/>
              <a:t> 홈페이지 </a:t>
            </a:r>
            <a:r>
              <a:rPr lang="ko-KR" altLang="en-US" sz="1400" dirty="0" err="1"/>
              <a:t>웹진제작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대구의료관광진흥원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메디시티대구</a:t>
            </a:r>
            <a:r>
              <a:rPr lang="ko-KR" altLang="en-US" sz="1400" dirty="0"/>
              <a:t> 홈페이지 통합 개편 </a:t>
            </a:r>
            <a:r>
              <a:rPr lang="ko-KR" altLang="en-US" sz="1400" dirty="0" err="1"/>
              <a:t>용역사업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대구문화예술회관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문화예술회관</a:t>
            </a:r>
            <a:r>
              <a:rPr lang="ko-KR" altLang="en-US" sz="1400" dirty="0"/>
              <a:t> 홈페이지 </a:t>
            </a:r>
            <a:r>
              <a:rPr lang="ko-KR" altLang="en-US" sz="1400" dirty="0" err="1"/>
              <a:t>개편사업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경북행복재단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경상북도지역사회서비스지원단</a:t>
            </a:r>
            <a:r>
              <a:rPr lang="ko-KR" altLang="en-US" sz="1400" dirty="0"/>
              <a:t> 홈페이지 </a:t>
            </a:r>
            <a:r>
              <a:rPr lang="ko-KR" altLang="en-US" sz="1400" dirty="0" err="1"/>
              <a:t>교육관리프로그램</a:t>
            </a:r>
            <a:r>
              <a:rPr lang="ko-KR" altLang="en-US" sz="1400" dirty="0"/>
              <a:t> 개선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539337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35589" y="470990"/>
            <a:ext cx="9536244" cy="584942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2016</a:t>
            </a:r>
            <a:r>
              <a:rPr lang="ko-KR" altLang="en-US" sz="1400" dirty="0"/>
              <a:t>년</a:t>
            </a:r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대구사진비엔날레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조직위원회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대구사진비엔날레</a:t>
            </a:r>
            <a:r>
              <a:rPr lang="ko-KR" altLang="en-US" sz="1400" dirty="0"/>
              <a:t> 홈페이지 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시 홈페이지 고도화 및 </a:t>
            </a:r>
            <a:r>
              <a:rPr lang="ko-KR" altLang="en-US" sz="1400" dirty="0" err="1"/>
              <a:t>원스톱기업지원시스템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구축용역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수성구청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수성구 홈페이지 </a:t>
            </a:r>
            <a:r>
              <a:rPr lang="ko-KR" altLang="en-US" sz="1400" dirty="0" err="1"/>
              <a:t>전면개편사업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남산</a:t>
            </a:r>
            <a:r>
              <a:rPr lang="en-US" altLang="ko-KR" sz="1400" dirty="0"/>
              <a:t>1</a:t>
            </a:r>
            <a:r>
              <a:rPr lang="ko-KR" altLang="en-US" sz="1400" dirty="0" err="1"/>
              <a:t>동주민센터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남문올래</a:t>
            </a:r>
            <a:r>
              <a:rPr lang="ko-KR" altLang="en-US" sz="1400" dirty="0"/>
              <a:t> 협동조합 홈페이지 제작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달성군 스탬프 투어 및 관 </a:t>
            </a:r>
            <a:r>
              <a:rPr lang="ko-KR" altLang="en-US" sz="1400" dirty="0" err="1"/>
              <a:t>앱</a:t>
            </a:r>
            <a:r>
              <a:rPr lang="ko-KR" altLang="en-US" sz="1400" dirty="0"/>
              <a:t> 개발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북구청 </a:t>
            </a:r>
            <a:r>
              <a:rPr lang="en-US" altLang="ko-KR" sz="1400" dirty="0"/>
              <a:t>: </a:t>
            </a:r>
            <a:r>
              <a:rPr lang="ko-KR" altLang="en-US" sz="1400" dirty="0"/>
              <a:t>대구광역시 북구 홈페이지 </a:t>
            </a:r>
            <a:r>
              <a:rPr lang="ko-KR" altLang="en-US" sz="1400" dirty="0" err="1"/>
              <a:t>전면개편</a:t>
            </a:r>
            <a:r>
              <a:rPr lang="ko-KR" altLang="en-US" sz="1400" dirty="0"/>
              <a:t>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제 </a:t>
            </a:r>
            <a:r>
              <a:rPr lang="en-US" altLang="ko-KR" sz="1400" dirty="0"/>
              <a:t>11</a:t>
            </a:r>
            <a:r>
              <a:rPr lang="ko-KR" altLang="en-US" sz="1400" dirty="0"/>
              <a:t>회 </a:t>
            </a:r>
            <a:r>
              <a:rPr lang="ko-KR" altLang="en-US" sz="1400" dirty="0" err="1"/>
              <a:t>전국해양스포츠제전추진위원회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제 </a:t>
            </a:r>
            <a:r>
              <a:rPr lang="en-US" altLang="ko-KR" sz="1400" dirty="0"/>
              <a:t>11</a:t>
            </a:r>
            <a:r>
              <a:rPr lang="ko-KR" altLang="en-US" sz="1400" dirty="0"/>
              <a:t>회 </a:t>
            </a:r>
            <a:r>
              <a:rPr lang="ko-KR" altLang="en-US" sz="1400" dirty="0" err="1"/>
              <a:t>전국해양스포츠제전</a:t>
            </a:r>
            <a:r>
              <a:rPr lang="ko-KR" altLang="en-US" sz="1400" dirty="0"/>
              <a:t> 홈페이지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고령군청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고령관광안내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정보시스템</a:t>
            </a:r>
            <a:r>
              <a:rPr lang="ko-KR" altLang="en-US" sz="1400" dirty="0"/>
              <a:t>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경상북도청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독도 </a:t>
            </a:r>
            <a:r>
              <a:rPr lang="ko-KR" altLang="en-US" sz="1400" dirty="0" err="1"/>
              <a:t>사이버전략센터</a:t>
            </a:r>
            <a:r>
              <a:rPr lang="ko-KR" altLang="en-US" sz="1400" dirty="0"/>
              <a:t>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달성군시설관리공단</a:t>
            </a:r>
            <a:r>
              <a:rPr lang="ko-KR" altLang="en-US" sz="1400" dirty="0"/>
              <a:t> 홈페이지 </a:t>
            </a:r>
            <a:r>
              <a:rPr lang="ko-KR" altLang="en-US" sz="1400" dirty="0" err="1"/>
              <a:t>통합구축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대구남구대덕문화전당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청소년 </a:t>
            </a:r>
            <a:r>
              <a:rPr lang="ko-KR" altLang="en-US" sz="1400" dirty="0" err="1"/>
              <a:t>창작센터</a:t>
            </a:r>
            <a:r>
              <a:rPr lang="ko-KR" altLang="en-US" sz="1400" dirty="0"/>
              <a:t> 홈페이지 제작 용역 시행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고령군청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고령군관광협의회</a:t>
            </a:r>
            <a:r>
              <a:rPr lang="ko-KR" altLang="en-US" sz="1400" dirty="0"/>
              <a:t> 홈페이지 </a:t>
            </a:r>
            <a:r>
              <a:rPr lang="ko-KR" altLang="en-US" sz="1400" dirty="0" err="1"/>
              <a:t>구축용역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남구청 </a:t>
            </a:r>
            <a:r>
              <a:rPr lang="en-US" altLang="ko-KR" sz="1400" dirty="0"/>
              <a:t>: </a:t>
            </a:r>
            <a:r>
              <a:rPr lang="ko-KR" altLang="en-US" sz="1400" dirty="0"/>
              <a:t>정부</a:t>
            </a:r>
            <a:r>
              <a:rPr lang="en-US" altLang="ko-KR" sz="1400" dirty="0"/>
              <a:t>3.0 </a:t>
            </a:r>
            <a:r>
              <a:rPr lang="ko-KR" altLang="en-US" sz="1400" dirty="0" err="1"/>
              <a:t>재능기부</a:t>
            </a:r>
            <a:r>
              <a:rPr lang="ko-KR" altLang="en-US" sz="1400" dirty="0"/>
              <a:t> 및 </a:t>
            </a:r>
            <a:r>
              <a:rPr lang="ko-KR" altLang="en-US" sz="1400" dirty="0" err="1"/>
              <a:t>일자리정보</a:t>
            </a:r>
            <a:r>
              <a:rPr lang="ko-KR" altLang="en-US" sz="1400" dirty="0"/>
              <a:t> 홈페이지 제작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경상북도청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경북 </a:t>
            </a:r>
            <a:r>
              <a:rPr lang="ko-KR" altLang="en-US" sz="1400" dirty="0" err="1"/>
              <a:t>클라우드</a:t>
            </a:r>
            <a:r>
              <a:rPr lang="en-US" altLang="ko-KR" sz="1400" dirty="0"/>
              <a:t>(</a:t>
            </a:r>
            <a:r>
              <a:rPr lang="ko-KR" altLang="en-US" sz="1400" dirty="0" err="1"/>
              <a:t>문서중앙화</a:t>
            </a:r>
            <a:r>
              <a:rPr lang="en-US" altLang="ko-KR" sz="1400" dirty="0"/>
              <a:t>) </a:t>
            </a:r>
            <a:r>
              <a:rPr lang="ko-KR" altLang="en-US" sz="1400" dirty="0"/>
              <a:t>시스템 </a:t>
            </a:r>
            <a:r>
              <a:rPr lang="ko-KR" altLang="en-US" sz="1400" dirty="0" err="1"/>
              <a:t>시범구축</a:t>
            </a:r>
            <a:r>
              <a:rPr lang="ko-KR" altLang="en-US" sz="1400" dirty="0"/>
              <a:t>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대구시교육청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수시</a:t>
            </a:r>
            <a:r>
              <a:rPr lang="en-US" altLang="ko-KR" sz="1400" dirty="0"/>
              <a:t>/</a:t>
            </a:r>
            <a:r>
              <a:rPr lang="ko-KR" altLang="en-US" sz="1400" dirty="0"/>
              <a:t>정시 </a:t>
            </a:r>
            <a:r>
              <a:rPr lang="ko-KR" altLang="en-US" sz="1400" dirty="0" err="1"/>
              <a:t>온라인상담</a:t>
            </a:r>
            <a:r>
              <a:rPr lang="ko-KR" altLang="en-US" sz="1400" dirty="0"/>
              <a:t> 프로그램 개발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대구시교육청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진로진학정보시스템</a:t>
            </a:r>
            <a:r>
              <a:rPr lang="ko-KR" altLang="en-US" sz="1400" dirty="0"/>
              <a:t> 홈페이지</a:t>
            </a:r>
            <a:r>
              <a:rPr lang="en-US" altLang="ko-KR" sz="1400" dirty="0"/>
              <a:t> </a:t>
            </a:r>
            <a:r>
              <a:rPr lang="ko-KR" altLang="en-US" sz="1400" dirty="0"/>
              <a:t>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대구시교육청</a:t>
            </a:r>
            <a:r>
              <a:rPr lang="ko-KR" altLang="en-US" sz="1400" dirty="0"/>
              <a:t> </a:t>
            </a:r>
            <a:r>
              <a:rPr lang="en-US" altLang="ko-KR" sz="1400" dirty="0"/>
              <a:t>: 2016 </a:t>
            </a:r>
            <a:r>
              <a:rPr lang="ko-KR" altLang="en-US" sz="1400" dirty="0" err="1"/>
              <a:t>대구수학페스티벌</a:t>
            </a:r>
            <a:r>
              <a:rPr lang="ko-KR" altLang="en-US" sz="1400" dirty="0"/>
              <a:t> 홈페이지 제작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9276586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35589" y="470990"/>
            <a:ext cx="9536244" cy="452304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2015</a:t>
            </a:r>
            <a:r>
              <a:rPr lang="ko-KR" altLang="en-US" sz="1400" dirty="0"/>
              <a:t>년</a:t>
            </a:r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김천시 </a:t>
            </a:r>
            <a:r>
              <a:rPr lang="en-US" altLang="ko-KR" sz="1400" dirty="0"/>
              <a:t>3.0 : </a:t>
            </a:r>
            <a:r>
              <a:rPr lang="ko-KR" altLang="en-US" sz="1400" dirty="0"/>
              <a:t>김천 </a:t>
            </a:r>
            <a:r>
              <a:rPr lang="en-US" altLang="ko-KR" sz="1400" dirty="0"/>
              <a:t>3.0 </a:t>
            </a:r>
            <a:r>
              <a:rPr lang="ko-KR" altLang="en-US" sz="1400" dirty="0" err="1"/>
              <a:t>열린정보방시스템</a:t>
            </a:r>
            <a:r>
              <a:rPr lang="ko-KR" altLang="en-US" sz="1400" dirty="0"/>
              <a:t>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김천시 </a:t>
            </a:r>
            <a:r>
              <a:rPr lang="ko-KR" altLang="en-US" sz="1400" dirty="0" err="1"/>
              <a:t>종합복지관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모바일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수성구청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평생학습관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문화센터</a:t>
            </a:r>
            <a:r>
              <a:rPr lang="ko-KR" altLang="en-US" sz="1400" dirty="0"/>
              <a:t> 홈페이지 개편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문화예술회관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문화예술회관</a:t>
            </a:r>
            <a:r>
              <a:rPr lang="ko-KR" altLang="en-US" sz="1400" dirty="0"/>
              <a:t> 홈페이지 고도화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달성군 관광지 </a:t>
            </a:r>
            <a:r>
              <a:rPr lang="en-US" altLang="ko-KR" sz="1400" dirty="0"/>
              <a:t>DB</a:t>
            </a:r>
            <a:r>
              <a:rPr lang="ko-KR" altLang="en-US" sz="1400" dirty="0"/>
              <a:t>및 </a:t>
            </a:r>
            <a:r>
              <a:rPr lang="ko-KR" altLang="en-US" sz="1400" dirty="0" err="1"/>
              <a:t>여행정보</a:t>
            </a:r>
            <a:r>
              <a:rPr lang="ko-KR" altLang="en-US" sz="1400" dirty="0"/>
              <a:t> 검색 페이지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김천시 </a:t>
            </a:r>
            <a:r>
              <a:rPr lang="ko-KR" altLang="en-US" sz="1400" dirty="0" err="1"/>
              <a:t>종합사회복지관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종합사회복지관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홈페이지 </a:t>
            </a:r>
            <a:r>
              <a:rPr lang="ko-KR" altLang="en-US" sz="1400" dirty="0" err="1"/>
              <a:t>대민서비스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보안강화</a:t>
            </a:r>
            <a:r>
              <a:rPr lang="ko-KR" altLang="en-US" sz="1400" dirty="0"/>
              <a:t> 시스템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동구청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인터넷방송</a:t>
            </a:r>
            <a:r>
              <a:rPr lang="ko-KR" altLang="en-US" sz="1400" dirty="0"/>
              <a:t> 홈페이지 </a:t>
            </a:r>
            <a:r>
              <a:rPr lang="ko-KR" altLang="en-US" sz="1400" dirty="0" err="1"/>
              <a:t>전면개편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건설현장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관리시스템</a:t>
            </a:r>
            <a:r>
              <a:rPr lang="ko-KR" altLang="en-US" sz="1400" dirty="0"/>
              <a:t> 구축을 위한 </a:t>
            </a:r>
            <a:r>
              <a:rPr lang="ko-KR" altLang="en-US" sz="1400" dirty="0" err="1"/>
              <a:t>관리프로그램</a:t>
            </a:r>
            <a:r>
              <a:rPr lang="ko-KR" altLang="en-US" sz="1400" dirty="0"/>
              <a:t> 개발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대구미술관</a:t>
            </a:r>
            <a:r>
              <a:rPr lang="ko-KR" altLang="en-US" sz="1400" dirty="0"/>
              <a:t> </a:t>
            </a:r>
            <a:r>
              <a:rPr lang="en-US" altLang="ko-KR" sz="1400" dirty="0"/>
              <a:t>: 2015 </a:t>
            </a:r>
            <a:r>
              <a:rPr lang="ko-KR" altLang="en-US" sz="1400" dirty="0" err="1"/>
              <a:t>대구미술관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예약시스템</a:t>
            </a:r>
            <a:r>
              <a:rPr lang="ko-KR" altLang="en-US" sz="1400" dirty="0"/>
              <a:t> 개편 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경상북도 </a:t>
            </a:r>
            <a:r>
              <a:rPr lang="en-US" altLang="ko-KR" sz="1400" dirty="0"/>
              <a:t>: 2015 </a:t>
            </a:r>
            <a:r>
              <a:rPr lang="ko-KR" altLang="en-US" sz="1400" dirty="0" err="1"/>
              <a:t>사이버독도</a:t>
            </a:r>
            <a:r>
              <a:rPr lang="ko-KR" altLang="en-US" sz="1400" dirty="0"/>
              <a:t> 외국어 홈페이지 </a:t>
            </a:r>
            <a:r>
              <a:rPr lang="ko-KR" altLang="en-US" sz="1400" dirty="0" err="1"/>
              <a:t>개편용역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고령군청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농어촌버스</a:t>
            </a:r>
            <a:r>
              <a:rPr lang="ko-KR" altLang="en-US" sz="1400" dirty="0"/>
              <a:t> 운행 </a:t>
            </a:r>
            <a:r>
              <a:rPr lang="ko-KR" altLang="en-US" sz="1400" dirty="0" err="1"/>
              <a:t>노선버스</a:t>
            </a:r>
            <a:r>
              <a:rPr lang="ko-KR" altLang="en-US" sz="1400" dirty="0"/>
              <a:t> 도면 및 홈페이지 작성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대구경북첨단의료산업진흥재단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첨단의료산업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전문인력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양성사업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달성군 홈페이지 통합 구축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</a:t>
            </a:r>
            <a:r>
              <a:rPr lang="ko-KR" altLang="en-US" sz="1400" dirty="0"/>
              <a:t>삼성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대가야문화누리</a:t>
            </a:r>
            <a:r>
              <a:rPr lang="ko-KR" altLang="en-US" sz="1400" dirty="0"/>
              <a:t> 홈페이지 및 </a:t>
            </a:r>
            <a:r>
              <a:rPr lang="ko-KR" altLang="en-US" sz="1400" dirty="0" err="1"/>
              <a:t>공연예약시스템</a:t>
            </a:r>
            <a:r>
              <a:rPr lang="ko-KR" altLang="en-US" sz="1400" dirty="0"/>
              <a:t>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남구청 </a:t>
            </a:r>
            <a:r>
              <a:rPr lang="en-US" altLang="ko-KR" sz="1400" dirty="0"/>
              <a:t>: </a:t>
            </a:r>
            <a:r>
              <a:rPr lang="ko-KR" altLang="en-US" sz="1400" dirty="0"/>
              <a:t>대구광역시 남구 홈페이지 전면 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경북행복재단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홈페이지 전면 개편 및 </a:t>
            </a:r>
            <a:r>
              <a:rPr lang="ko-KR" altLang="en-US" sz="1400" dirty="0" err="1"/>
              <a:t>모바일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중구청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열린관광지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웹페이지</a:t>
            </a:r>
            <a:r>
              <a:rPr lang="ko-KR" altLang="en-US" sz="1400" dirty="0"/>
              <a:t> 제작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4090138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35589" y="470990"/>
            <a:ext cx="9536244" cy="629155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2014</a:t>
            </a:r>
            <a:r>
              <a:rPr lang="ko-KR" altLang="en-US" sz="1400" dirty="0"/>
              <a:t>년</a:t>
            </a:r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경주교육지원청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경주교육지원청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홈페이지개편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대구경북과학기술원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통합정보시스템</a:t>
            </a:r>
            <a:r>
              <a:rPr lang="ko-KR" altLang="en-US" sz="1400" dirty="0"/>
              <a:t> 및 </a:t>
            </a:r>
            <a:r>
              <a:rPr lang="ko-KR" altLang="en-US" sz="1400" dirty="0" err="1"/>
              <a:t>포털구축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대구경북첨단의료산업진흥재단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통합정보시스템</a:t>
            </a:r>
            <a:r>
              <a:rPr lang="ko-KR" altLang="en-US" sz="1400" dirty="0"/>
              <a:t>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한국뇌연구원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통합업무시스템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고도화사업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중구청 </a:t>
            </a:r>
            <a:r>
              <a:rPr lang="en-US" altLang="ko-KR" sz="1400" dirty="0"/>
              <a:t>: </a:t>
            </a:r>
            <a:r>
              <a:rPr lang="ko-KR" altLang="en-US" sz="1400" dirty="0"/>
              <a:t>대구시 중구 홈페이지 전면 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대구시 달성군 </a:t>
            </a:r>
            <a:r>
              <a:rPr lang="ko-KR" altLang="en-US" sz="1400" dirty="0" err="1"/>
              <a:t>모바일</a:t>
            </a:r>
            <a:r>
              <a:rPr lang="ko-KR" altLang="en-US" sz="1400" dirty="0"/>
              <a:t> 홈페이지 고도화 구축 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고령군청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고령군 </a:t>
            </a:r>
            <a:r>
              <a:rPr lang="ko-KR" altLang="en-US" sz="1400" dirty="0" err="1"/>
              <a:t>모바일</a:t>
            </a:r>
            <a:r>
              <a:rPr lang="ko-KR" altLang="en-US" sz="1400" dirty="0"/>
              <a:t> 홈페이지 구축 사업 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대구상공회의소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대구상공회의소</a:t>
            </a:r>
            <a:r>
              <a:rPr lang="ko-KR" altLang="en-US" sz="1400" dirty="0"/>
              <a:t> 홈페이지</a:t>
            </a:r>
            <a:r>
              <a:rPr lang="en-US" altLang="ko-KR" sz="1400" dirty="0"/>
              <a:t>(</a:t>
            </a:r>
            <a:r>
              <a:rPr lang="ko-KR" altLang="en-US" sz="1400" dirty="0"/>
              <a:t>한글</a:t>
            </a:r>
            <a:r>
              <a:rPr lang="en-US" altLang="ko-KR" sz="1400" dirty="0"/>
              <a:t>/</a:t>
            </a:r>
            <a:r>
              <a:rPr lang="ko-KR" altLang="en-US" sz="1400" dirty="0"/>
              <a:t>영문</a:t>
            </a:r>
            <a:r>
              <a:rPr lang="en-US" altLang="ko-KR" sz="1400" dirty="0"/>
              <a:t>) </a:t>
            </a:r>
            <a:r>
              <a:rPr lang="ko-KR" altLang="en-US" sz="1400" dirty="0"/>
              <a:t>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사진비엔날래</a:t>
            </a:r>
            <a:r>
              <a:rPr lang="ko-KR" altLang="en-US" sz="1400" dirty="0"/>
              <a:t> </a:t>
            </a:r>
            <a:r>
              <a:rPr lang="en-US" altLang="ko-KR" sz="1400" dirty="0"/>
              <a:t>: 2014 </a:t>
            </a:r>
            <a:r>
              <a:rPr lang="ko-KR" altLang="en-US" sz="1400" dirty="0" err="1"/>
              <a:t>대구사진비엔날레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대구테크노파크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첨단메디컬융합섬유센터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대구교육대학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시설예약관리</a:t>
            </a:r>
            <a:r>
              <a:rPr lang="ko-KR" altLang="en-US" sz="1400" dirty="0"/>
              <a:t>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김천 </a:t>
            </a:r>
            <a:r>
              <a:rPr lang="ko-KR" altLang="en-US" sz="1400" dirty="0" err="1"/>
              <a:t>종합사회복지관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경북 울진군 </a:t>
            </a:r>
            <a:r>
              <a:rPr lang="ko-KR" altLang="en-US" sz="1400" dirty="0" err="1"/>
              <a:t>해양레포츠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관광안내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대구시 달성군 </a:t>
            </a:r>
            <a:r>
              <a:rPr lang="ko-KR" altLang="en-US" sz="1400" dirty="0" err="1"/>
              <a:t>시설관리공단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홈페이지구축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대구수목원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대구공립나무병원</a:t>
            </a:r>
            <a:r>
              <a:rPr lang="ko-KR" altLang="en-US" sz="1400" dirty="0"/>
              <a:t> 홈페이지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달서구청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대구시 달서구 </a:t>
            </a:r>
            <a:r>
              <a:rPr lang="en-US" altLang="ko-KR" sz="1400" dirty="0"/>
              <a:t>2014 </a:t>
            </a:r>
            <a:r>
              <a:rPr lang="ko-KR" altLang="en-US" sz="1400" dirty="0"/>
              <a:t>홈페이지 보완 구축 및 개선 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대구약령시</a:t>
            </a:r>
            <a:r>
              <a:rPr lang="ko-KR" altLang="en-US" sz="1400" dirty="0"/>
              <a:t> 쇼핑몰 개발 및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대구시 </a:t>
            </a:r>
            <a:r>
              <a:rPr lang="ko-KR" altLang="en-US" sz="1400" dirty="0" err="1"/>
              <a:t>공무원교육원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교육 </a:t>
            </a:r>
            <a:r>
              <a:rPr lang="ko-KR" altLang="en-US" sz="1400" dirty="0" err="1"/>
              <a:t>온라인시스템</a:t>
            </a:r>
            <a:r>
              <a:rPr lang="ko-KR" altLang="en-US" sz="1400" dirty="0"/>
              <a:t> 구축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97615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35589" y="470990"/>
            <a:ext cx="9536244" cy="629155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2013</a:t>
            </a:r>
            <a:r>
              <a:rPr lang="ko-KR" altLang="en-US" sz="1400" dirty="0"/>
              <a:t>년</a:t>
            </a:r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달서구청</a:t>
            </a:r>
            <a:r>
              <a:rPr lang="ko-KR" altLang="en-US" sz="1400" dirty="0"/>
              <a:t> </a:t>
            </a:r>
            <a:r>
              <a:rPr lang="en-US" altLang="ko-KR" sz="1400" dirty="0"/>
              <a:t>: 2013 </a:t>
            </a:r>
            <a:r>
              <a:rPr lang="ko-KR" altLang="en-US" sz="1400" dirty="0"/>
              <a:t>홈페이지 </a:t>
            </a:r>
            <a:r>
              <a:rPr lang="ko-KR" altLang="en-US" sz="1400" dirty="0" err="1"/>
              <a:t>보완구축</a:t>
            </a:r>
            <a:r>
              <a:rPr lang="ko-KR" altLang="en-US" sz="1400" dirty="0"/>
              <a:t> 및 </a:t>
            </a:r>
            <a:r>
              <a:rPr lang="ko-KR" altLang="en-US" sz="1400" dirty="0" err="1"/>
              <a:t>개선사업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대구미술관</a:t>
            </a:r>
            <a:r>
              <a:rPr lang="ko-KR" altLang="en-US" sz="1400" dirty="0"/>
              <a:t>  </a:t>
            </a:r>
            <a:r>
              <a:rPr lang="en-US" altLang="ko-KR" sz="1400" dirty="0"/>
              <a:t>: 2013 </a:t>
            </a:r>
            <a:r>
              <a:rPr lang="ko-KR" altLang="en-US" sz="1400" dirty="0" err="1"/>
              <a:t>대구미술관</a:t>
            </a:r>
            <a:r>
              <a:rPr lang="ko-KR" altLang="en-US" sz="1400" dirty="0"/>
              <a:t> 홈페이지 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</a:t>
            </a:r>
            <a:r>
              <a:rPr lang="ko-KR" altLang="en-US" sz="1400" dirty="0" err="1"/>
              <a:t>이엠맵정보</a:t>
            </a:r>
            <a:r>
              <a:rPr lang="ko-KR" altLang="en-US" sz="1400" dirty="0"/>
              <a:t> </a:t>
            </a:r>
            <a:r>
              <a:rPr lang="en-US" altLang="ko-KR" sz="1400" dirty="0"/>
              <a:t>: 2013</a:t>
            </a:r>
            <a:r>
              <a:rPr lang="ko-KR" altLang="en-US" sz="1400" dirty="0"/>
              <a:t>년 </a:t>
            </a:r>
            <a:r>
              <a:rPr lang="ko-KR" altLang="en-US" sz="1400" dirty="0" err="1"/>
              <a:t>영천시청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행정업무용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전산시스템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대구광역시 </a:t>
            </a:r>
            <a:r>
              <a:rPr lang="ko-KR" altLang="en-US" sz="1400" dirty="0" err="1"/>
              <a:t>여성회관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사</a:t>
            </a:r>
            <a:r>
              <a:rPr lang="en-US" altLang="ko-KR" sz="1400" dirty="0"/>
              <a:t>)</a:t>
            </a:r>
            <a:r>
              <a:rPr lang="ko-KR" altLang="en-US" sz="1400" dirty="0" err="1"/>
              <a:t>사진비엔날레조직위원회</a:t>
            </a:r>
            <a:r>
              <a:rPr lang="ko-KR" altLang="en-US" sz="1400" dirty="0"/>
              <a:t>  </a:t>
            </a:r>
            <a:r>
              <a:rPr lang="en-US" altLang="ko-KR" sz="1400" dirty="0"/>
              <a:t>: 2014 </a:t>
            </a:r>
            <a:r>
              <a:rPr lang="ko-KR" altLang="en-US" sz="1400" dirty="0" err="1"/>
              <a:t>대구사진비엔날레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대구경북과학기술연구원</a:t>
            </a:r>
            <a:r>
              <a:rPr lang="ko-KR" altLang="en-US" sz="1400" dirty="0"/>
              <a:t> </a:t>
            </a:r>
            <a:r>
              <a:rPr lang="en-US" altLang="ko-KR" sz="1400" dirty="0"/>
              <a:t>: U-Campus </a:t>
            </a:r>
            <a:r>
              <a:rPr lang="ko-KR" altLang="en-US" sz="1400" dirty="0"/>
              <a:t>구축 및 기반 </a:t>
            </a:r>
            <a:r>
              <a:rPr lang="ko-KR" altLang="en-US" sz="1400" dirty="0" err="1"/>
              <a:t>프레임워크</a:t>
            </a:r>
            <a:r>
              <a:rPr lang="ko-KR" altLang="en-US" sz="1400" dirty="0"/>
              <a:t> 개선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경상북도경주교육지원청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경주교육지원청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 </a:t>
            </a:r>
            <a:r>
              <a:rPr lang="ko-KR" altLang="en-US" sz="1400" dirty="0" err="1"/>
              <a:t>새날테크</a:t>
            </a:r>
            <a:r>
              <a:rPr lang="en-US" altLang="ko-KR" sz="1400" dirty="0"/>
              <a:t>-</a:t>
            </a:r>
            <a:r>
              <a:rPr lang="ko-KR" altLang="en-US" sz="1400" dirty="0"/>
              <a:t>텍스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공기압축기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에너지관리시스템</a:t>
            </a:r>
            <a:r>
              <a:rPr lang="ko-KR" altLang="en-US" sz="1400" dirty="0"/>
              <a:t> </a:t>
            </a:r>
            <a:r>
              <a:rPr lang="en-US" altLang="ko-KR" sz="1400" dirty="0"/>
              <a:t>UI </a:t>
            </a:r>
            <a:r>
              <a:rPr lang="ko-KR" altLang="en-US" sz="1400" dirty="0"/>
              <a:t>개발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남인천방송</a:t>
            </a: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  : </a:t>
            </a:r>
            <a:r>
              <a:rPr lang="ko-KR" altLang="en-US" sz="1400" dirty="0" err="1"/>
              <a:t>남인천방송</a:t>
            </a:r>
            <a:r>
              <a:rPr lang="ko-KR" altLang="en-US" sz="1400" dirty="0"/>
              <a:t> 홈페이지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대구광역시달성군청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/>
              <a:t>달성군 </a:t>
            </a:r>
            <a:r>
              <a:rPr lang="ko-KR" altLang="en-US" sz="1400" dirty="0" err="1"/>
              <a:t>매니페스토</a:t>
            </a:r>
            <a:r>
              <a:rPr lang="ko-KR" altLang="en-US" sz="1400" dirty="0"/>
              <a:t> 홈페이지 구축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달서구청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달서구 홈페이지 시스템 고도화 용역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대구공무원노동조합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대구공무원노동조합</a:t>
            </a:r>
            <a:r>
              <a:rPr lang="ko-KR" altLang="en-US" sz="1400" dirty="0"/>
              <a:t> 홈페이지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대구광역시교육청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방과후학교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외부강사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원격연수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콘텐츠</a:t>
            </a:r>
            <a:r>
              <a:rPr lang="ko-KR" altLang="en-US" sz="1400" dirty="0"/>
              <a:t> 개발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</a:t>
            </a:r>
            <a:r>
              <a:rPr lang="ko-KR" altLang="en-US" sz="1400" dirty="0" err="1"/>
              <a:t>인슈월드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보험업무프로그램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대구상공회의소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상공회의소 홈페이지 한글</a:t>
            </a:r>
            <a:r>
              <a:rPr lang="en-US" altLang="ko-KR" sz="1400" dirty="0"/>
              <a:t>/</a:t>
            </a:r>
            <a:r>
              <a:rPr lang="ko-KR" altLang="en-US" sz="1400" dirty="0"/>
              <a:t>영문 제작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수성구청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수성구 청소년 상담 </a:t>
            </a:r>
            <a:r>
              <a:rPr lang="ko-KR" altLang="en-US" sz="1400" dirty="0" err="1"/>
              <a:t>복지센터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한국뇌연구원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한국뇌연구원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업무시스템</a:t>
            </a:r>
            <a:r>
              <a:rPr lang="ko-KR" altLang="en-US" sz="1400" dirty="0"/>
              <a:t> </a:t>
            </a:r>
            <a:r>
              <a:rPr lang="ko-KR" altLang="en-US" sz="1400" dirty="0" err="1"/>
              <a:t>구축사업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대구경북과학기술원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대구경북과학기술원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통합정보시스템</a:t>
            </a:r>
            <a:r>
              <a:rPr lang="ko-KR" altLang="en-US" sz="1400" dirty="0"/>
              <a:t> 구축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16109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35589" y="470990"/>
            <a:ext cx="9536244" cy="629155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2012</a:t>
            </a:r>
            <a:r>
              <a:rPr lang="ko-KR" altLang="en-US" sz="1400" dirty="0"/>
              <a:t>년</a:t>
            </a:r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</a:t>
            </a:r>
            <a:r>
              <a:rPr lang="ko-KR" altLang="en-US" sz="1400" dirty="0" err="1"/>
              <a:t>케이티네트웍스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대구본부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en-US" altLang="ko-KR" sz="1400" dirty="0" err="1"/>
              <a:t>LMS</a:t>
            </a:r>
            <a:r>
              <a:rPr lang="en-US" altLang="ko-KR" sz="1400" dirty="0"/>
              <a:t> </a:t>
            </a:r>
            <a:r>
              <a:rPr lang="ko-KR" altLang="en-US" sz="1400" dirty="0"/>
              <a:t>시스템 개발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</a:t>
            </a:r>
            <a:r>
              <a:rPr lang="ko-KR" altLang="en-US" sz="1400" dirty="0" err="1"/>
              <a:t>토마토시스템</a:t>
            </a:r>
            <a:r>
              <a:rPr lang="ko-KR" altLang="en-US" sz="1400" dirty="0"/>
              <a:t>  </a:t>
            </a:r>
            <a:r>
              <a:rPr lang="en-US" altLang="ko-KR" sz="1400" dirty="0"/>
              <a:t>: U-Campus </a:t>
            </a:r>
            <a:r>
              <a:rPr lang="ko-KR" altLang="en-US" sz="1400" dirty="0"/>
              <a:t>구축 및 기반 </a:t>
            </a:r>
            <a:r>
              <a:rPr lang="ko-KR" altLang="en-US" sz="1400" dirty="0" err="1"/>
              <a:t>프레임워크</a:t>
            </a:r>
            <a:r>
              <a:rPr lang="ko-KR" altLang="en-US" sz="1400" dirty="0"/>
              <a:t> 개선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재단법인경북해양바이오산업연구원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울진대게</a:t>
            </a:r>
            <a:r>
              <a:rPr lang="en-US" altLang="ko-KR" sz="1400" dirty="0"/>
              <a:t>. </a:t>
            </a:r>
            <a:r>
              <a:rPr lang="ko-KR" altLang="en-US" sz="1400" dirty="0" err="1"/>
              <a:t>붉은대게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오픈마켓형</a:t>
            </a:r>
            <a:r>
              <a:rPr lang="ko-KR" altLang="en-US" sz="1400" dirty="0"/>
              <a:t> 쇼핑몰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대구광역시달성군청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달성군 홈페이지 전면 개편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대구광역시 </a:t>
            </a:r>
            <a:r>
              <a:rPr lang="ko-KR" altLang="en-US" sz="1400" dirty="0" err="1"/>
              <a:t>자원봉사센터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/>
              <a:t>대구광역시 </a:t>
            </a:r>
            <a:r>
              <a:rPr lang="ko-KR" altLang="en-US" sz="1400" dirty="0" err="1"/>
              <a:t>자원봉사관리시스템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고령군청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군정홍보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전자게시판</a:t>
            </a:r>
            <a:r>
              <a:rPr lang="ko-KR" altLang="en-US" sz="1400" dirty="0"/>
              <a:t> 및 </a:t>
            </a:r>
            <a:r>
              <a:rPr lang="ko-KR" altLang="en-US" sz="1400" dirty="0" err="1"/>
              <a:t>관리시스템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경상북도학생해양수련원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대구광역시 </a:t>
            </a:r>
            <a:r>
              <a:rPr lang="ko-KR" altLang="en-US" sz="1400" dirty="0" err="1"/>
              <a:t>자원봉사센터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자원봉사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온라인영상교육구축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대구미술관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대구미술관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모바일웹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확대구축</a:t>
            </a:r>
            <a:r>
              <a:rPr lang="ko-KR" altLang="en-US" sz="1400" dirty="0"/>
              <a:t> 및 고도화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고령군청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군 홈페이지 웹 호환성 개선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달서구청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달서구 홈페이지 </a:t>
            </a:r>
            <a:r>
              <a:rPr lang="ko-KR" altLang="en-US" sz="1400" dirty="0" err="1"/>
              <a:t>보완구축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대구시 홈페이지 고도화 및 </a:t>
            </a:r>
            <a:r>
              <a:rPr lang="ko-KR" altLang="en-US" sz="1400" dirty="0" err="1"/>
              <a:t>통합유지</a:t>
            </a:r>
            <a:r>
              <a:rPr lang="ko-KR" altLang="en-US" sz="1400" dirty="0"/>
              <a:t> 보수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(</a:t>
            </a:r>
            <a:r>
              <a:rPr lang="ko-KR" altLang="en-US" sz="1400" dirty="0"/>
              <a:t>주</a:t>
            </a:r>
            <a:r>
              <a:rPr lang="en-US" altLang="ko-KR" sz="1400" dirty="0"/>
              <a:t>)</a:t>
            </a:r>
            <a:r>
              <a:rPr lang="ko-KR" altLang="en-US" sz="1400" dirty="0" err="1"/>
              <a:t>매일신문사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홈페이지 추가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수정외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대구광역시달성군청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달성군청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행동강령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수성구청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평생교육원</a:t>
            </a:r>
            <a:r>
              <a:rPr lang="ko-KR" altLang="en-US" sz="1400" dirty="0"/>
              <a:t> 홈페이지 기능 고도화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대구가톨릭대학교사범대학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/>
              <a:t>홈페이지 </a:t>
            </a:r>
            <a:r>
              <a:rPr lang="ko-KR" altLang="en-US" sz="1400" dirty="0" err="1"/>
              <a:t>웹접근성</a:t>
            </a:r>
            <a:r>
              <a:rPr lang="ko-KR" altLang="en-US" sz="1400" dirty="0"/>
              <a:t> 개선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통영시생활체육회</a:t>
            </a:r>
            <a:r>
              <a:rPr lang="ko-KR" altLang="en-US" sz="1400" dirty="0"/>
              <a:t>  </a:t>
            </a:r>
            <a:r>
              <a:rPr lang="en-US" altLang="ko-KR" sz="1400" dirty="0"/>
              <a:t>: </a:t>
            </a:r>
            <a:r>
              <a:rPr lang="ko-KR" altLang="en-US" sz="1400" dirty="0"/>
              <a:t>홈페이지 고도화</a:t>
            </a:r>
            <a:endParaRPr lang="en-US" altLang="ko-KR" sz="1400" dirty="0"/>
          </a:p>
          <a:p>
            <a:pPr marL="452438" indent="-180975" defTabSz="7127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/>
              <a:t>아트메이커</a:t>
            </a:r>
            <a:r>
              <a:rPr lang="ko-KR" altLang="en-US" sz="1400" dirty="0"/>
              <a:t> </a:t>
            </a:r>
            <a:r>
              <a:rPr lang="en-US" altLang="ko-KR" sz="1400" dirty="0"/>
              <a:t>: </a:t>
            </a:r>
            <a:r>
              <a:rPr lang="ko-KR" altLang="en-US" sz="1400" dirty="0" err="1"/>
              <a:t>드림인베스트먼트</a:t>
            </a:r>
            <a:r>
              <a:rPr lang="ko-KR" altLang="en-US" sz="1400" dirty="0"/>
              <a:t> 홈페이지 구축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2320787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993038" y="762000"/>
            <a:ext cx="21932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600" dirty="0">
                <a:latin typeface="+mj-lt"/>
              </a:rPr>
              <a:t>성장 전략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646637" y="3205056"/>
            <a:ext cx="2247731" cy="2152504"/>
            <a:chOff x="1314721" y="3683962"/>
            <a:chExt cx="2247731" cy="2152504"/>
          </a:xfrm>
        </p:grpSpPr>
        <p:sp>
          <p:nvSpPr>
            <p:cNvPr id="16" name="TextBox 15"/>
            <p:cNvSpPr txBox="1"/>
            <p:nvPr/>
          </p:nvSpPr>
          <p:spPr>
            <a:xfrm>
              <a:off x="1314721" y="4059237"/>
              <a:ext cx="22477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b="1" dirty="0">
                  <a:cs typeface="Arial" panose="020B0604020202020204" pitchFamily="34" charset="0"/>
                </a:rPr>
                <a:t>기존 사업 경쟁력 강화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58424" y="4589971"/>
              <a:ext cx="216031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기존사업 구조에 대한 점검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공공기관 사업 수주 변동성에 대한 극복 방안 마련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기존 고객 만족도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신뢰도 조사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네트워크 강화</a:t>
              </a:r>
            </a:p>
          </p:txBody>
        </p:sp>
        <p:cxnSp>
          <p:nvCxnSpPr>
            <p:cNvPr id="20" name="직선 연결선 19"/>
            <p:cNvCxnSpPr/>
            <p:nvPr/>
          </p:nvCxnSpPr>
          <p:spPr>
            <a:xfrm>
              <a:off x="1321600" y="3683962"/>
              <a:ext cx="2160317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직선 연결선 34"/>
          <p:cNvCxnSpPr/>
          <p:nvPr/>
        </p:nvCxnSpPr>
        <p:spPr>
          <a:xfrm>
            <a:off x="3217025" y="2509925"/>
            <a:ext cx="0" cy="286059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087473" y="1356088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혁신성장을</a:t>
            </a:r>
            <a:r>
              <a:rPr lang="ko-KR" altLang="en-US" sz="1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위한 추진 전략</a:t>
            </a:r>
          </a:p>
        </p:txBody>
      </p:sp>
      <p:cxnSp>
        <p:nvCxnSpPr>
          <p:cNvPr id="27" name="직선 연결선 26"/>
          <p:cNvCxnSpPr/>
          <p:nvPr/>
        </p:nvCxnSpPr>
        <p:spPr>
          <a:xfrm>
            <a:off x="6096000" y="2509925"/>
            <a:ext cx="1" cy="286059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8976727" y="2509925"/>
            <a:ext cx="0" cy="286059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그룹 33"/>
          <p:cNvGrpSpPr/>
          <p:nvPr/>
        </p:nvGrpSpPr>
        <p:grpSpPr>
          <a:xfrm>
            <a:off x="3527798" y="3205056"/>
            <a:ext cx="2250937" cy="2383337"/>
            <a:chOff x="1313119" y="3683962"/>
            <a:chExt cx="2250937" cy="2383337"/>
          </a:xfrm>
        </p:grpSpPr>
        <p:sp>
          <p:nvSpPr>
            <p:cNvPr id="37" name="TextBox 36"/>
            <p:cNvSpPr txBox="1"/>
            <p:nvPr/>
          </p:nvSpPr>
          <p:spPr>
            <a:xfrm>
              <a:off x="1313119" y="4059237"/>
              <a:ext cx="22509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b="1" dirty="0">
                  <a:cs typeface="Arial" panose="020B0604020202020204" pitchFamily="34" charset="0"/>
                </a:rPr>
                <a:t>사업범위 확대</a:t>
              </a:r>
              <a:r>
                <a:rPr lang="en-US" altLang="ko-KR" sz="1600" b="1" dirty="0">
                  <a:cs typeface="Arial" panose="020B0604020202020204" pitchFamily="34" charset="0"/>
                </a:rPr>
                <a:t>(</a:t>
              </a:r>
              <a:r>
                <a:rPr lang="ko-KR" altLang="en-US" sz="1600" b="1" dirty="0">
                  <a:cs typeface="Arial" panose="020B0604020202020204" pitchFamily="34" charset="0"/>
                </a:rPr>
                <a:t>신사업</a:t>
              </a:r>
              <a:r>
                <a:rPr lang="en-US" altLang="ko-KR" sz="1600" b="1" dirty="0">
                  <a:cs typeface="Arial" panose="020B0604020202020204" pitchFamily="34" charset="0"/>
                </a:rPr>
                <a:t>)</a:t>
              </a:r>
              <a:endParaRPr lang="ko-KR" altLang="en-US" sz="1600" b="1" dirty="0"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358424" y="4589971"/>
              <a:ext cx="220563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차 산업혁명을 주도하는 핵심기술분야 신성장 동력 발굴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주력산업과의 시너지 효과를 낼 수 있는 사업분야 발굴 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시장과 수요를 파악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내부역량 강화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전략적 제휴 고려</a:t>
              </a:r>
            </a:p>
          </p:txBody>
        </p:sp>
        <p:cxnSp>
          <p:nvCxnSpPr>
            <p:cNvPr id="39" name="직선 연결선 38"/>
            <p:cNvCxnSpPr/>
            <p:nvPr/>
          </p:nvCxnSpPr>
          <p:spPr>
            <a:xfrm>
              <a:off x="1321600" y="3683962"/>
              <a:ext cx="2160317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그룹 44"/>
          <p:cNvGrpSpPr/>
          <p:nvPr/>
        </p:nvGrpSpPr>
        <p:grpSpPr>
          <a:xfrm>
            <a:off x="9311521" y="3205056"/>
            <a:ext cx="2197142" cy="2152504"/>
            <a:chOff x="1321600" y="3683962"/>
            <a:chExt cx="2197142" cy="2152504"/>
          </a:xfrm>
        </p:grpSpPr>
        <p:sp>
          <p:nvSpPr>
            <p:cNvPr id="47" name="TextBox 46"/>
            <p:cNvSpPr txBox="1"/>
            <p:nvPr/>
          </p:nvSpPr>
          <p:spPr>
            <a:xfrm>
              <a:off x="1555973" y="4059237"/>
              <a:ext cx="17652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b="1" dirty="0">
                  <a:cs typeface="Arial" panose="020B0604020202020204" pitchFamily="34" charset="0"/>
                </a:rPr>
                <a:t>조직 효율성 향상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358424" y="4589971"/>
              <a:ext cx="216031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건강하고 생동감 넘치는 조직문화 구축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유휴인력 최소화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- 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조직 유연성 확보방안 구축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just">
                <a:lnSpc>
                  <a:spcPct val="150000"/>
                </a:lnSpc>
              </a:pP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49" name="직선 연결선 48"/>
            <p:cNvCxnSpPr/>
            <p:nvPr/>
          </p:nvCxnSpPr>
          <p:spPr>
            <a:xfrm>
              <a:off x="1321600" y="3683962"/>
              <a:ext cx="2160317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그룹 49"/>
          <p:cNvGrpSpPr/>
          <p:nvPr/>
        </p:nvGrpSpPr>
        <p:grpSpPr>
          <a:xfrm>
            <a:off x="6423900" y="3205056"/>
            <a:ext cx="2197142" cy="2845001"/>
            <a:chOff x="1321600" y="3683962"/>
            <a:chExt cx="2197142" cy="2845001"/>
          </a:xfrm>
        </p:grpSpPr>
        <p:sp>
          <p:nvSpPr>
            <p:cNvPr id="52" name="TextBox 51"/>
            <p:cNvSpPr txBox="1"/>
            <p:nvPr/>
          </p:nvSpPr>
          <p:spPr>
            <a:xfrm>
              <a:off x="1555973" y="4059237"/>
              <a:ext cx="17652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600" b="1" dirty="0">
                  <a:cs typeface="Arial" panose="020B0604020202020204" pitchFamily="34" charset="0"/>
                </a:rPr>
                <a:t>운영 효율성 강화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358424" y="4589971"/>
              <a:ext cx="216031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조직 재편을 통한 운영 효율성 재고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 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통합 시너지 효과 창출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경영시스템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운영시스템 구축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데이터 중심 문화 구축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- </a:t>
              </a:r>
              <a:r>
                <a:rPr lang="ko-KR" alt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개별사업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지표 수치화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- 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통계 기반 의사 결정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4" name="직선 연결선 53"/>
            <p:cNvCxnSpPr/>
            <p:nvPr/>
          </p:nvCxnSpPr>
          <p:spPr>
            <a:xfrm>
              <a:off x="1321600" y="3683962"/>
              <a:ext cx="2160317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2263838" y="1961788"/>
            <a:ext cx="1903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chemeClr val="tx1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성장 강화 전략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04911" y="1960014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chemeClr val="tx1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수익성 강화 전략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046018" y="5728505"/>
            <a:ext cx="10099964" cy="731520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미래사업환경 예측 </a:t>
            </a:r>
            <a:r>
              <a:rPr lang="en-US" altLang="ko-KR" sz="1600" dirty="0"/>
              <a:t>/ </a:t>
            </a:r>
            <a:r>
              <a:rPr lang="ko-KR" altLang="en-US" sz="1600" dirty="0" err="1"/>
              <a:t>미래선도를</a:t>
            </a:r>
            <a:r>
              <a:rPr lang="ko-KR" altLang="en-US" sz="1600" dirty="0"/>
              <a:t> 위한 지속적 혁신 </a:t>
            </a:r>
            <a:r>
              <a:rPr lang="en-US" altLang="ko-KR" sz="1600" dirty="0"/>
              <a:t>/ </a:t>
            </a:r>
            <a:r>
              <a:rPr lang="ko-KR" altLang="en-US" sz="1600" dirty="0"/>
              <a:t>보유자산의 효율적 활용 </a:t>
            </a:r>
            <a:r>
              <a:rPr lang="en-US" altLang="ko-KR" sz="1600" dirty="0"/>
              <a:t>/ </a:t>
            </a:r>
            <a:r>
              <a:rPr lang="ko-KR" altLang="en-US" sz="1600" dirty="0"/>
              <a:t>환경변화에 유연한 적응</a:t>
            </a:r>
          </a:p>
        </p:txBody>
      </p:sp>
      <p:sp>
        <p:nvSpPr>
          <p:cNvPr id="55" name="모서리가 둥근 직사각형 54"/>
          <p:cNvSpPr/>
          <p:nvPr/>
        </p:nvSpPr>
        <p:spPr>
          <a:xfrm>
            <a:off x="4708296" y="5563042"/>
            <a:ext cx="2756011" cy="330926"/>
          </a:xfrm>
          <a:prstGeom prst="round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/>
              <a:t>지속성장을 위한 핵심역량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86" b="97143" l="2703" r="95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8635" y="2494590"/>
            <a:ext cx="608914" cy="576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931" y="2494590"/>
            <a:ext cx="617146" cy="576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94667" l="4000" r="9733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2883" y="2494590"/>
            <a:ext cx="576000" cy="576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54" b="98462" l="4000" r="946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3611" y="2500585"/>
            <a:ext cx="664616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769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4" r="9787" b="54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C5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2360699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ko-KR" sz="2800" b="1" dirty="0" err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nnovation</a:t>
            </a:r>
            <a:r>
              <a:rPr lang="en-US" altLang="ko-KR" sz="8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ko-KR" sz="2800" b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quilibrium</a:t>
            </a:r>
            <a:r>
              <a:rPr lang="en-US" altLang="ko-KR" sz="8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ko-KR" sz="2800" b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volution</a:t>
            </a:r>
            <a:r>
              <a:rPr lang="en-US" altLang="ko-KR" sz="36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800" b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altLang="ko-KR" sz="8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ko-KR" sz="2800" b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echnology</a:t>
            </a:r>
            <a:r>
              <a:rPr lang="en-US" altLang="ko-KR" sz="8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ko-KR" sz="3600" b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topia</a:t>
            </a:r>
            <a:r>
              <a:rPr lang="en-US" altLang="ko-KR" sz="8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ko-KR" altLang="en-US" sz="88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759131" y="1625533"/>
            <a:ext cx="8673738" cy="735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/>
          </a:p>
          <a:p>
            <a:pPr algn="ctr"/>
            <a:r>
              <a:rPr lang="en-US" altLang="ko-KR" b="1" dirty="0"/>
              <a:t>ICT </a:t>
            </a:r>
            <a:r>
              <a:rPr lang="ko-KR" altLang="en-US" b="1" dirty="0"/>
              <a:t>융합 기술력으로 만들어가는 더불어 행복한 세상</a:t>
            </a:r>
          </a:p>
        </p:txBody>
      </p:sp>
    </p:spTree>
    <p:extLst>
      <p:ext uri="{BB962C8B-B14F-4D97-AF65-F5344CB8AC3E}">
        <p14:creationId xmlns:p14="http://schemas.microsoft.com/office/powerpoint/2010/main" val="3777025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535654" y="76200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600" dirty="0">
                <a:latin typeface="+mj-lt"/>
              </a:rPr>
              <a:t>연혁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97796" y="1356088"/>
            <a:ext cx="3820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지나온 </a:t>
            </a:r>
            <a:r>
              <a:rPr lang="en-US" altLang="ko-KR" sz="1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20</a:t>
            </a:r>
            <a:r>
              <a:rPr lang="ko-KR" altLang="en-US" sz="1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년을 돌아보며</a:t>
            </a:r>
            <a:r>
              <a:rPr lang="en-US" altLang="ko-KR" sz="1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다가올 </a:t>
            </a:r>
            <a:r>
              <a:rPr lang="en-US" altLang="ko-KR" sz="1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10</a:t>
            </a:r>
            <a:r>
              <a:rPr lang="ko-KR" altLang="en-US" sz="1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년을 준비합니다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786127" y="1786071"/>
            <a:ext cx="3058726" cy="4830316"/>
            <a:chOff x="987091" y="1786071"/>
            <a:chExt cx="2832800" cy="4830316"/>
          </a:xfrm>
        </p:grpSpPr>
        <p:sp>
          <p:nvSpPr>
            <p:cNvPr id="15" name="직사각형 14"/>
            <p:cNvSpPr/>
            <p:nvPr/>
          </p:nvSpPr>
          <p:spPr>
            <a:xfrm>
              <a:off x="1057275" y="1786071"/>
              <a:ext cx="2762616" cy="27238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15781" y="4860508"/>
              <a:ext cx="12105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cs typeface="Arial" panose="020B0604020202020204" pitchFamily="34" charset="0"/>
                </a:rPr>
                <a:t>기반구축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87091" y="5369892"/>
              <a:ext cx="2804225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Homepage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를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제작하던 작은 회사는  큰 꿈을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품고 한걸음씩 나아갑니다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고객과의 신뢰를 기반으로 만들어낸  성취는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2008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년 </a:t>
              </a:r>
              <a:r>
                <a:rPr lang="ko-KR" altLang="en-US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법인전환을</a:t>
              </a: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기점으로 더 큰 걸음을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just">
                <a:lnSpc>
                  <a:spcPct val="150000"/>
                </a:lnSpc>
              </a:pPr>
              <a:r>
                <a: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위한 준비를 시작합니다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0" name="직선 연결선 19"/>
            <p:cNvCxnSpPr/>
            <p:nvPr/>
          </p:nvCxnSpPr>
          <p:spPr>
            <a:xfrm>
              <a:off x="1321600" y="4690776"/>
              <a:ext cx="2160317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그룹 23"/>
          <p:cNvGrpSpPr/>
          <p:nvPr/>
        </p:nvGrpSpPr>
        <p:grpSpPr>
          <a:xfrm>
            <a:off x="4507377" y="1786071"/>
            <a:ext cx="3038937" cy="3474547"/>
            <a:chOff x="1057275" y="1786071"/>
            <a:chExt cx="2762616" cy="3474547"/>
          </a:xfrm>
        </p:grpSpPr>
        <p:sp>
          <p:nvSpPr>
            <p:cNvPr id="26" name="직사각형 25"/>
            <p:cNvSpPr/>
            <p:nvPr/>
          </p:nvSpPr>
          <p:spPr>
            <a:xfrm>
              <a:off x="1057275" y="1786071"/>
              <a:ext cx="2762616" cy="27238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072261" y="4860508"/>
              <a:ext cx="6976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cs typeface="Arial" panose="020B0604020202020204" pitchFamily="34" charset="0"/>
                </a:rPr>
                <a:t>성장</a:t>
              </a:r>
            </a:p>
          </p:txBody>
        </p:sp>
        <p:cxnSp>
          <p:nvCxnSpPr>
            <p:cNvPr id="29" name="직선 연결선 28"/>
            <p:cNvCxnSpPr/>
            <p:nvPr/>
          </p:nvCxnSpPr>
          <p:spPr>
            <a:xfrm>
              <a:off x="1321600" y="4690776"/>
              <a:ext cx="2160317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그룹 29"/>
          <p:cNvGrpSpPr/>
          <p:nvPr/>
        </p:nvGrpSpPr>
        <p:grpSpPr>
          <a:xfrm>
            <a:off x="8279020" y="1786070"/>
            <a:ext cx="3069851" cy="3474548"/>
            <a:chOff x="1057275" y="2163166"/>
            <a:chExt cx="2762616" cy="3097452"/>
          </a:xfrm>
        </p:grpSpPr>
        <p:sp>
          <p:nvSpPr>
            <p:cNvPr id="31" name="직사각형 30"/>
            <p:cNvSpPr/>
            <p:nvPr/>
          </p:nvSpPr>
          <p:spPr>
            <a:xfrm>
              <a:off x="1057275" y="2163166"/>
              <a:ext cx="2762616" cy="2428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072261" y="4860508"/>
              <a:ext cx="6976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 b="1" dirty="0">
                  <a:cs typeface="Arial" panose="020B0604020202020204" pitchFamily="34" charset="0"/>
                </a:rPr>
                <a:t>도약</a:t>
              </a:r>
            </a:p>
          </p:txBody>
        </p:sp>
        <p:cxnSp>
          <p:nvCxnSpPr>
            <p:cNvPr id="34" name="직선 연결선 33"/>
            <p:cNvCxnSpPr/>
            <p:nvPr/>
          </p:nvCxnSpPr>
          <p:spPr>
            <a:xfrm>
              <a:off x="1340916" y="4750951"/>
              <a:ext cx="2160317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직선 연결선 34"/>
          <p:cNvCxnSpPr/>
          <p:nvPr/>
        </p:nvCxnSpPr>
        <p:spPr>
          <a:xfrm>
            <a:off x="4161525" y="1984248"/>
            <a:ext cx="0" cy="432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7883700" y="1984248"/>
            <a:ext cx="0" cy="432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118956" y="1874597"/>
            <a:ext cx="2521355" cy="2169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대구공업대학 산학협력 체결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인터넷링크관리 프로그램 등록 및 출시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기업부설연구소 설립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벤처기업인증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인터넷 학습프로그램 개발 및 </a:t>
            </a:r>
            <a:r>
              <a:rPr lang="ko-KR" altLang="en-US" sz="1000" b="0" dirty="0" err="1">
                <a:latin typeface="맑은 고딕 (본문)"/>
              </a:rPr>
              <a:t>유료서비스</a:t>
            </a:r>
            <a:r>
              <a:rPr lang="ko-KR" altLang="en-US" sz="1000" b="0" dirty="0">
                <a:latin typeface="맑은 고딕 (본문)"/>
              </a:rPr>
              <a:t> 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병원대기자 관리프로그램 등록 및 출시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㈜</a:t>
            </a:r>
            <a:r>
              <a:rPr lang="ko-KR" altLang="en-US" sz="1000" b="1" dirty="0" err="1">
                <a:latin typeface="맑은 고딕 (본문)"/>
              </a:rPr>
              <a:t>이튜</a:t>
            </a:r>
            <a:r>
              <a:rPr lang="ko-KR" altLang="en-US" sz="1000" b="1" dirty="0">
                <a:latin typeface="맑은 고딕 (본문)"/>
              </a:rPr>
              <a:t> 법인전환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소프트웨어 사업자 인증 취득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회사설립 </a:t>
            </a:r>
            <a:r>
              <a:rPr lang="en-US" altLang="ko-KR" sz="1000" b="1" dirty="0">
                <a:latin typeface="맑은 고딕 (본문)"/>
              </a:rPr>
              <a:t>( </a:t>
            </a:r>
            <a:r>
              <a:rPr lang="ko-KR" altLang="en-US" sz="1000" b="1" dirty="0" err="1">
                <a:latin typeface="맑은 고딕 (본문)"/>
              </a:rPr>
              <a:t>컨텐츠프로</a:t>
            </a:r>
            <a:r>
              <a:rPr lang="en-US" altLang="ko-KR" sz="1000" b="1" dirty="0">
                <a:latin typeface="맑은 고딕 (본문)"/>
              </a:rPr>
              <a:t>_</a:t>
            </a:r>
            <a:r>
              <a:rPr lang="ko-KR" altLang="en-US" sz="1000" b="1" dirty="0">
                <a:latin typeface="맑은 고딕 (본문)"/>
              </a:rPr>
              <a:t>개인회사</a:t>
            </a:r>
            <a:r>
              <a:rPr lang="en-US" altLang="ko-KR" sz="1000" b="1" dirty="0">
                <a:latin typeface="맑은 고딕 (본문)"/>
              </a:rPr>
              <a:t>) </a:t>
            </a:r>
            <a:endParaRPr lang="ko-KR" altLang="en-US" sz="1000" b="1" dirty="0">
              <a:latin typeface="맑은 고딕 (본문)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94661" y="1862971"/>
            <a:ext cx="478942" cy="2169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2011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2010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2009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2008</a:t>
            </a:r>
            <a:r>
              <a:rPr lang="ko-KR" altLang="en-US" sz="1000" dirty="0">
                <a:latin typeface="+mj-lt"/>
                <a:ea typeface="KoPub돋움체 Medium" panose="00000600000000000000" pitchFamily="2" charset="-127"/>
              </a:rPr>
              <a:t>   </a:t>
            </a: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2004   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1999    </a:t>
            </a:r>
            <a:endParaRPr lang="en-US" altLang="ko-KR" sz="1000" dirty="0">
              <a:latin typeface="+mj-lt"/>
              <a:ea typeface="KoPub돋움체 Bold" panose="00000800000000000000" pitchFamily="2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75556" y="1878400"/>
            <a:ext cx="2880783" cy="263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매출 </a:t>
            </a:r>
            <a:r>
              <a:rPr lang="en-US" altLang="ko-KR" sz="1000" b="1" dirty="0">
                <a:latin typeface="맑은 고딕 (본문)"/>
              </a:rPr>
              <a:t>50</a:t>
            </a:r>
            <a:r>
              <a:rPr lang="ko-KR" altLang="en-US" sz="1000" b="1" dirty="0">
                <a:latin typeface="맑은 고딕 (본문)"/>
              </a:rPr>
              <a:t>억 달성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en-US" altLang="ko-KR" sz="1000" b="0" dirty="0" err="1">
                <a:latin typeface="맑은 고딕 (본문)"/>
              </a:rPr>
              <a:t>iCMS</a:t>
            </a:r>
            <a:r>
              <a:rPr lang="en-US" altLang="ko-KR" sz="1000" b="0" dirty="0">
                <a:latin typeface="맑은 고딕 (본문)"/>
              </a:rPr>
              <a:t> 2.5 </a:t>
            </a:r>
            <a:r>
              <a:rPr lang="ko-KR" altLang="en-US" sz="1000" b="0" dirty="0">
                <a:latin typeface="맑은 고딕 (본문)"/>
              </a:rPr>
              <a:t>전자정부개발 </a:t>
            </a:r>
            <a:r>
              <a:rPr lang="ko-KR" altLang="en-US" sz="1000" b="0" dirty="0" err="1">
                <a:latin typeface="맑은 고딕 (본문)"/>
              </a:rPr>
              <a:t>프레임웍</a:t>
            </a:r>
            <a:r>
              <a:rPr lang="ko-KR" altLang="en-US" sz="1000" b="0" dirty="0">
                <a:latin typeface="맑은 고딕 (본문)"/>
              </a:rPr>
              <a:t> </a:t>
            </a:r>
            <a:r>
              <a:rPr lang="ko-KR" altLang="en-US" sz="1000" b="0" dirty="0" err="1">
                <a:latin typeface="맑은 고딕 (본문)"/>
              </a:rPr>
              <a:t>호환성획득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자회사 설립 ㈜</a:t>
            </a:r>
            <a:r>
              <a:rPr lang="ko-KR" altLang="en-US" sz="1000" b="0" dirty="0" err="1">
                <a:latin typeface="맑은 고딕 (본문)"/>
              </a:rPr>
              <a:t>테크포피아</a:t>
            </a:r>
            <a:r>
              <a:rPr lang="en-US" altLang="ko-KR" sz="1000" b="0" dirty="0">
                <a:latin typeface="맑은 고딕 (본문)"/>
              </a:rPr>
              <a:t>(</a:t>
            </a:r>
            <a:r>
              <a:rPr lang="ko-KR" altLang="en-US" sz="1000" b="0" dirty="0">
                <a:latin typeface="맑은 고딕 (본문)"/>
              </a:rPr>
              <a:t>연구소 기업</a:t>
            </a:r>
            <a:r>
              <a:rPr lang="en-US" altLang="ko-KR" sz="1000" b="0" dirty="0">
                <a:latin typeface="맑은 고딕 (본문)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서울지사 설립 </a:t>
            </a:r>
            <a:r>
              <a:rPr lang="en-US" altLang="ko-KR" sz="1000" b="0" dirty="0">
                <a:latin typeface="맑은 고딕 (본문)"/>
              </a:rPr>
              <a:t>(</a:t>
            </a:r>
            <a:r>
              <a:rPr lang="ko-KR" altLang="en-US" sz="1000" b="0" dirty="0">
                <a:latin typeface="맑은 고딕 (본문)"/>
              </a:rPr>
              <a:t>서울시 종로구</a:t>
            </a:r>
            <a:r>
              <a:rPr lang="en-US" altLang="ko-KR" sz="1000" b="0" dirty="0">
                <a:latin typeface="맑은 고딕 (본문)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정보통신공사업 등록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대구광역시장 감사패 수상</a:t>
            </a:r>
            <a:r>
              <a:rPr lang="en-US" altLang="ko-KR" sz="1000" b="0" dirty="0">
                <a:latin typeface="맑은 고딕 (본문)"/>
              </a:rPr>
              <a:t>(</a:t>
            </a:r>
            <a:r>
              <a:rPr lang="ko-KR" altLang="en-US" sz="1000" b="0" dirty="0">
                <a:latin typeface="맑은 고딕 (본문)"/>
              </a:rPr>
              <a:t>정보보안분야</a:t>
            </a:r>
            <a:r>
              <a:rPr lang="en-US" altLang="ko-KR" sz="1000" b="0" dirty="0">
                <a:latin typeface="맑은 고딕 (본문)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㈜</a:t>
            </a:r>
            <a:r>
              <a:rPr lang="ko-KR" altLang="en-US" sz="1000" b="1" dirty="0" err="1">
                <a:latin typeface="맑은 고딕 (본문)"/>
              </a:rPr>
              <a:t>이플렛폼</a:t>
            </a:r>
            <a:r>
              <a:rPr lang="ko-KR" altLang="en-US" sz="1000" b="1" dirty="0">
                <a:latin typeface="맑은 고딕 (본문)"/>
              </a:rPr>
              <a:t> 인수 합병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통합행정정보 </a:t>
            </a:r>
            <a:r>
              <a:rPr lang="ko-KR" altLang="en-US" sz="1000" b="0" dirty="0" err="1">
                <a:latin typeface="맑은 고딕 (본문)"/>
              </a:rPr>
              <a:t>알리미</a:t>
            </a:r>
            <a:r>
              <a:rPr lang="ko-KR" altLang="en-US" sz="1000" b="0" dirty="0">
                <a:latin typeface="맑은 고딕 (본문)"/>
              </a:rPr>
              <a:t> 서비스 </a:t>
            </a:r>
            <a:r>
              <a:rPr lang="en-US" altLang="ko-KR" sz="1000" b="0" dirty="0" err="1">
                <a:latin typeface="맑은 고딕 (본문)"/>
              </a:rPr>
              <a:t>v1.0</a:t>
            </a:r>
            <a:r>
              <a:rPr lang="en-US" altLang="ko-KR" sz="1000" b="0" dirty="0">
                <a:latin typeface="맑은 고딕 (본문)"/>
              </a:rPr>
              <a:t> </a:t>
            </a:r>
            <a:r>
              <a:rPr lang="ko-KR" altLang="en-US" sz="1000" b="0" dirty="0" err="1">
                <a:latin typeface="맑은 고딕 (본문)"/>
              </a:rPr>
              <a:t>프로그램등록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대한민국 벤처창업박람회 </a:t>
            </a:r>
            <a:r>
              <a:rPr lang="ko-KR" altLang="en-US" sz="1000" b="1" dirty="0">
                <a:latin typeface="맑은 고딕 (본문)"/>
              </a:rPr>
              <a:t>중소기업청장 표창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사이버 침해대응 </a:t>
            </a:r>
            <a:r>
              <a:rPr lang="ko-KR" altLang="en-US" sz="1000" b="1" dirty="0">
                <a:latin typeface="맑은 고딕 (본문)"/>
              </a:rPr>
              <a:t>대구광역시장 표창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매출 </a:t>
            </a:r>
            <a:r>
              <a:rPr lang="en-US" altLang="ko-KR" sz="1000" b="1" dirty="0">
                <a:latin typeface="맑은 고딕 (본문)"/>
              </a:rPr>
              <a:t>20</a:t>
            </a:r>
            <a:r>
              <a:rPr lang="ko-KR" altLang="en-US" sz="1000" b="1" dirty="0">
                <a:latin typeface="맑은 고딕 (본문)"/>
              </a:rPr>
              <a:t>억 달성</a:t>
            </a:r>
            <a:endParaRPr lang="en-US" altLang="ko-KR" sz="1000" b="1" dirty="0">
              <a:latin typeface="맑은 고딕 (본문)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457385" y="1864728"/>
            <a:ext cx="478942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2015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2014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2013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       </a:t>
            </a:r>
            <a:endParaRPr lang="en-US" altLang="ko-KR" sz="1000" dirty="0">
              <a:latin typeface="+mj-lt"/>
              <a:ea typeface="KoPub돋움체 Bold" panose="00000800000000000000" pitchFamily="2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208838" y="1878400"/>
            <a:ext cx="534627" cy="28325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2022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2021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2020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2019</a:t>
            </a: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 marL="228600" indent="-228600">
              <a:lnSpc>
                <a:spcPct val="150000"/>
              </a:lnSpc>
              <a:buAutoNum type="arabicPlain" startAt="2018"/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2017</a:t>
            </a:r>
            <a:r>
              <a:rPr lang="ko-KR" altLang="en-US" sz="1000" dirty="0">
                <a:latin typeface="+mj-lt"/>
                <a:ea typeface="KoPub돋움체 Medium" panose="00000600000000000000" pitchFamily="2" charset="-127"/>
              </a:rPr>
              <a:t>  </a:t>
            </a:r>
            <a:endParaRPr lang="en-US" altLang="ko-KR" sz="1000" dirty="0">
              <a:latin typeface="+mj-lt"/>
              <a:ea typeface="KoPub돋움체 Medium" panose="00000600000000000000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2016   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j-lt"/>
                <a:ea typeface="KoPub돋움체 Medium" panose="00000600000000000000" pitchFamily="2" charset="-127"/>
              </a:rPr>
              <a:t>            </a:t>
            </a:r>
            <a:endParaRPr lang="en-US" altLang="ko-KR" sz="1000" dirty="0">
              <a:latin typeface="+mj-lt"/>
              <a:ea typeface="KoPub돋움체 Bold" panose="00000800000000000000" pitchFamily="2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592741" y="1878400"/>
            <a:ext cx="2826312" cy="26017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 err="1">
                <a:latin typeface="맑은 고딕 (본문)"/>
              </a:rPr>
              <a:t>대한민국웹이노베이션</a:t>
            </a:r>
            <a:r>
              <a:rPr lang="ko-KR" altLang="en-US" sz="1000" dirty="0">
                <a:latin typeface="맑은 고딕 (본문)"/>
              </a:rPr>
              <a:t> 공공기관분야 최우수상</a:t>
            </a:r>
            <a:endParaRPr lang="en-US" altLang="ko-KR" sz="100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중소벤처기업부 지역스타기업 선정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맑은 고딕 (본문)"/>
              </a:rPr>
              <a:t>ICMS 3.0 </a:t>
            </a:r>
            <a:r>
              <a:rPr lang="ko-KR" altLang="en-US" sz="1000" dirty="0" err="1">
                <a:latin typeface="맑은 고딕 (본문)"/>
              </a:rPr>
              <a:t>전자정부표준프레임웍</a:t>
            </a:r>
            <a:r>
              <a:rPr lang="ko-KR" altLang="en-US" sz="1000" dirty="0">
                <a:latin typeface="맑은 고딕 (본문)"/>
              </a:rPr>
              <a:t> 호환성획득</a:t>
            </a:r>
            <a:endParaRPr lang="en-US" altLang="ko-KR" sz="100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중소기업 융합대전 대통령표창 수상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경영혁신형 중소기업</a:t>
            </a:r>
            <a:r>
              <a:rPr lang="en-US" altLang="ko-KR" sz="1000" b="1" dirty="0">
                <a:latin typeface="맑은 고딕 (본문)"/>
              </a:rPr>
              <a:t>(Main-Biz) </a:t>
            </a:r>
            <a:r>
              <a:rPr lang="ko-KR" altLang="en-US" sz="1000" b="1" dirty="0">
                <a:latin typeface="맑은 고딕 (본문)"/>
              </a:rPr>
              <a:t>인증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0" dirty="0">
                <a:latin typeface="맑은 고딕 (본문)"/>
              </a:rPr>
              <a:t>지능형 시민참여 소통플랫폼 </a:t>
            </a:r>
            <a:r>
              <a:rPr lang="en-US" altLang="ko-KR" sz="1000" b="0" dirty="0">
                <a:latin typeface="맑은 고딕 (본문)"/>
              </a:rPr>
              <a:t>[</a:t>
            </a:r>
            <a:r>
              <a:rPr lang="ko-KR" altLang="en-US" sz="1000" b="0" dirty="0">
                <a:latin typeface="맑은 고딕 (본문)"/>
              </a:rPr>
              <a:t>토크대구</a:t>
            </a:r>
            <a:r>
              <a:rPr lang="en-US" altLang="ko-KR" sz="1000" b="0" dirty="0">
                <a:latin typeface="맑은 고딕 (본문)"/>
              </a:rPr>
              <a:t>] </a:t>
            </a:r>
          </a:p>
          <a:p>
            <a:pPr>
              <a:lnSpc>
                <a:spcPct val="150000"/>
              </a:lnSpc>
            </a:pPr>
            <a:r>
              <a:rPr lang="ko-KR" altLang="en-US" sz="1000" b="0" dirty="0" err="1">
                <a:latin typeface="맑은 고딕 (본문)"/>
              </a:rPr>
              <a:t>행정안전부</a:t>
            </a:r>
            <a:r>
              <a:rPr lang="ko-KR" altLang="en-US" sz="1000" b="0" dirty="0">
                <a:latin typeface="맑은 고딕 (본문)"/>
              </a:rPr>
              <a:t> 우수 기관상 수상</a:t>
            </a:r>
            <a:endParaRPr lang="en-US" altLang="ko-KR" sz="1000" b="0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 err="1">
                <a:latin typeface="맑은 고딕 (본문)"/>
              </a:rPr>
              <a:t>신사옥</a:t>
            </a:r>
            <a:r>
              <a:rPr lang="ko-KR" altLang="en-US" sz="1000" b="1" dirty="0">
                <a:latin typeface="맑은 고딕 (본문)"/>
              </a:rPr>
              <a:t> 준공 및 입주</a:t>
            </a:r>
            <a:r>
              <a:rPr lang="en-US" altLang="ko-KR" sz="1000" b="1" dirty="0">
                <a:latin typeface="맑은 고딕 (본문)"/>
              </a:rPr>
              <a:t>(</a:t>
            </a:r>
            <a:r>
              <a:rPr lang="ko-KR" altLang="en-US" sz="1000" b="1" dirty="0" err="1">
                <a:latin typeface="맑은 고딕 (본문)"/>
              </a:rPr>
              <a:t>수성알파시티</a:t>
            </a:r>
            <a:r>
              <a:rPr lang="en-US" altLang="ko-KR" sz="1000" b="1" dirty="0">
                <a:latin typeface="맑은 고딕 (본문)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000" b="1" dirty="0" err="1">
                <a:latin typeface="맑은 고딕 (본문)"/>
              </a:rPr>
              <a:t>대구경북경제자유구역청장</a:t>
            </a:r>
            <a:r>
              <a:rPr lang="ko-KR" altLang="en-US" sz="1000" b="1" dirty="0">
                <a:latin typeface="맑은 고딕 (본문)"/>
              </a:rPr>
              <a:t> 표창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매출 </a:t>
            </a:r>
            <a:r>
              <a:rPr lang="en-US" altLang="ko-KR" sz="1000" b="1" dirty="0">
                <a:latin typeface="맑은 고딕 (본문)"/>
              </a:rPr>
              <a:t>70</a:t>
            </a:r>
            <a:r>
              <a:rPr lang="ko-KR" altLang="en-US" sz="1000" b="1" dirty="0" err="1">
                <a:latin typeface="맑은 고딕 (본문)"/>
              </a:rPr>
              <a:t>억원</a:t>
            </a:r>
            <a:r>
              <a:rPr lang="ko-KR" altLang="en-US" sz="1000" b="1" dirty="0">
                <a:latin typeface="맑은 고딕 (본문)"/>
              </a:rPr>
              <a:t> 달성</a:t>
            </a:r>
            <a:endParaRPr lang="en-US" altLang="ko-KR" sz="1000" b="1" dirty="0">
              <a:latin typeface="맑은 고딕 (본문)"/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>
                <a:latin typeface="맑은 고딕 (본문)"/>
              </a:rPr>
              <a:t>대구광역시의회의장 표창</a:t>
            </a:r>
            <a:r>
              <a:rPr lang="en-US" altLang="ko-KR" sz="1000" b="0" dirty="0">
                <a:latin typeface="맑은 고딕 (본문)"/>
              </a:rPr>
              <a:t> </a:t>
            </a:r>
            <a:endParaRPr lang="en-US" altLang="ko-KR" sz="1000" dirty="0">
              <a:latin typeface="맑은 고딕 (본문)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470892" y="5369891"/>
            <a:ext cx="28042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지속적인 연구개발과 </a:t>
            </a:r>
            <a:r>
              <a:rPr lang="ko-KR" alt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실력있는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인재를 충원하여 사업분야를 확장하며 끊임없이 혁신합니다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년 ㈜</a:t>
            </a:r>
            <a:r>
              <a:rPr lang="ko-KR" alt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이플랫폼과의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합병을 통해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ICT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융합기술력을 바탕으로 매출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억원을 달성합니다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224646" y="5369890"/>
            <a:ext cx="28042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공공기관 사업의 성공적 수행으로 쌓아온 기술력과 경험은 도약의 밑거름이 되었습니다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년 </a:t>
            </a:r>
            <a:r>
              <a:rPr lang="ko-KR" alt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신사옥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준공을 또 한번의 도약을 위한 계기로 삼고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새로운 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  <a:r>
              <a: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년을 준비합니다</a:t>
            </a: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00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073991" y="762000"/>
            <a:ext cx="2031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600" dirty="0">
                <a:latin typeface="+mj-lt"/>
              </a:rPr>
              <a:t>사업영역</a:t>
            </a:r>
          </a:p>
        </p:txBody>
      </p:sp>
      <p:cxnSp>
        <p:nvCxnSpPr>
          <p:cNvPr id="35" name="직선 연결선 34"/>
          <p:cNvCxnSpPr/>
          <p:nvPr/>
        </p:nvCxnSpPr>
        <p:spPr>
          <a:xfrm>
            <a:off x="3217025" y="2509925"/>
            <a:ext cx="0" cy="286059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6096000" y="2509925"/>
            <a:ext cx="1" cy="286059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8976727" y="2509925"/>
            <a:ext cx="0" cy="286059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/>
          <p:cNvSpPr/>
          <p:nvPr/>
        </p:nvSpPr>
        <p:spPr>
          <a:xfrm>
            <a:off x="1046018" y="5728505"/>
            <a:ext cx="10099964" cy="731520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accent2"/>
                </a:solidFill>
              </a:rPr>
              <a:t>Smart ERP, Smart </a:t>
            </a:r>
            <a:r>
              <a:rPr lang="ko-KR" altLang="en-US" sz="1600" dirty="0" err="1">
                <a:solidFill>
                  <a:schemeClr val="accent2"/>
                </a:solidFill>
              </a:rPr>
              <a:t>웹서비스</a:t>
            </a:r>
            <a:r>
              <a:rPr lang="ko-KR" altLang="en-US" sz="1600" dirty="0">
                <a:solidFill>
                  <a:schemeClr val="accent2"/>
                </a:solidFill>
              </a:rPr>
              <a:t> 중심에서 </a:t>
            </a:r>
            <a:r>
              <a:rPr lang="en-US" altLang="ko-KR" sz="1600" dirty="0">
                <a:solidFill>
                  <a:schemeClr val="accent2"/>
                </a:solidFill>
              </a:rPr>
              <a:t>ICT</a:t>
            </a:r>
            <a:r>
              <a:rPr lang="ko-KR" altLang="en-US" sz="1600" dirty="0">
                <a:solidFill>
                  <a:schemeClr val="accent2"/>
                </a:solidFill>
              </a:rPr>
              <a:t>융합 기술 서비스 분야로 사업영역 확장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69" y="2179179"/>
            <a:ext cx="2771198" cy="310234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300" y="2179178"/>
            <a:ext cx="2810675" cy="310234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210" y="2196270"/>
            <a:ext cx="2742406" cy="310234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5839" y="2179178"/>
            <a:ext cx="2818667" cy="311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58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1845647" y="809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경북대학교 산학협력단 행정업무시스템 홈페이지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920640" y="1179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46"/>
          <p:cNvSpPr txBox="1"/>
          <p:nvPr/>
        </p:nvSpPr>
        <p:spPr>
          <a:xfrm>
            <a:off x="1850608" y="1270541"/>
            <a:ext cx="52918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다수의 업무시스템을 통합하여 접근 채널 일원화를 통한 지원 서비스 강화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1732860" y="1817827"/>
            <a:ext cx="4331534" cy="4128287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1817826"/>
            <a:ext cx="2088233" cy="196863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1817826"/>
            <a:ext cx="2091641" cy="196863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3991536"/>
            <a:ext cx="2088233" cy="19545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3991536"/>
            <a:ext cx="2091641" cy="196863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6" name="object 14"/>
          <p:cNvSpPr/>
          <p:nvPr/>
        </p:nvSpPr>
        <p:spPr>
          <a:xfrm>
            <a:off x="1682725" y="1817827"/>
            <a:ext cx="4425102" cy="43951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647" y="2281805"/>
            <a:ext cx="4118165" cy="358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09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1845647" y="809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디지스트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행정업무시스템 홈페이지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920640" y="1179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46"/>
          <p:cNvSpPr txBox="1"/>
          <p:nvPr/>
        </p:nvSpPr>
        <p:spPr>
          <a:xfrm>
            <a:off x="1850608" y="1270541"/>
            <a:ext cx="5192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업무효율화 및 편의성 향상을 위해 일반사용자 화면 및 관리자 화면 보완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1732860" y="1817827"/>
            <a:ext cx="4331534" cy="4128287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6737" y="1817828"/>
            <a:ext cx="1990412" cy="196864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1817827"/>
            <a:ext cx="2091641" cy="196863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3991535"/>
            <a:ext cx="2088233" cy="19545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3991535"/>
            <a:ext cx="2091641" cy="19545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6" name="object 14"/>
          <p:cNvSpPr/>
          <p:nvPr/>
        </p:nvSpPr>
        <p:spPr>
          <a:xfrm>
            <a:off x="1682725" y="1817827"/>
            <a:ext cx="4425102" cy="43951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647" y="2290195"/>
            <a:ext cx="4118165" cy="35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1845647" y="809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달성군시설관리공단 통합예약시스템 홈페이지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920640" y="1179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46"/>
          <p:cNvSpPr txBox="1"/>
          <p:nvPr/>
        </p:nvSpPr>
        <p:spPr>
          <a:xfrm>
            <a:off x="1850608" y="1270541"/>
            <a:ext cx="6792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노후화된 회원관리시스템을 온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오프라인 회원통합 운영이 가능하게 단일 시스템 운영 체계 구축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1732860" y="1817827"/>
            <a:ext cx="4331534" cy="4128287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1817828"/>
            <a:ext cx="2088233" cy="196864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1817825"/>
            <a:ext cx="2091641" cy="196864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3991536"/>
            <a:ext cx="2088233" cy="19545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3991537"/>
            <a:ext cx="2091641" cy="195457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6" name="object 14"/>
          <p:cNvSpPr/>
          <p:nvPr/>
        </p:nvSpPr>
        <p:spPr>
          <a:xfrm>
            <a:off x="1682725" y="1817827"/>
            <a:ext cx="4425102" cy="43951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647" y="2290193"/>
            <a:ext cx="4118165" cy="355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12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1845647" y="809716"/>
            <a:ext cx="825919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당진시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평생학습 통합플랫폼 </a:t>
            </a:r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배움나루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홈페이지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920640" y="1179048"/>
            <a:ext cx="84262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46"/>
          <p:cNvSpPr txBox="1"/>
          <p:nvPr/>
        </p:nvSpPr>
        <p:spPr>
          <a:xfrm>
            <a:off x="1850608" y="1270541"/>
            <a:ext cx="5235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운영중인 평생학습 교육정보를 수집하여 맞춤형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One-Stop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의 서비스 제공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1732860" y="1817827"/>
            <a:ext cx="4331534" cy="4128287"/>
          </a:xfrm>
          <a:prstGeom prst="roundRect">
            <a:avLst>
              <a:gd name="adj" fmla="val 164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1817826"/>
            <a:ext cx="2088233" cy="196863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1807671"/>
            <a:ext cx="2091641" cy="197879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7827" y="3991536"/>
            <a:ext cx="2088233" cy="196863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0075" y="3991536"/>
            <a:ext cx="2091641" cy="197879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6" name="object 14"/>
          <p:cNvSpPr/>
          <p:nvPr/>
        </p:nvSpPr>
        <p:spPr>
          <a:xfrm>
            <a:off x="1682725" y="1817827"/>
            <a:ext cx="4425102" cy="43951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647" y="2273417"/>
            <a:ext cx="4102147" cy="354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58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오늘의PPT색상테마_031_겨울네이비">
      <a:dk1>
        <a:srgbClr val="3A3838"/>
      </a:dk1>
      <a:lt1>
        <a:srgbClr val="FFFFFF"/>
      </a:lt1>
      <a:dk2>
        <a:srgbClr val="3A3838"/>
      </a:dk2>
      <a:lt2>
        <a:srgbClr val="F2F2F2"/>
      </a:lt2>
      <a:accent1>
        <a:srgbClr val="434B56"/>
      </a:accent1>
      <a:accent2>
        <a:srgbClr val="606F82"/>
      </a:accent2>
      <a:accent3>
        <a:srgbClr val="E0E0D8"/>
      </a:accent3>
      <a:accent4>
        <a:srgbClr val="C8C2B6"/>
      </a:accent4>
      <a:accent5>
        <a:srgbClr val="A59C91"/>
      </a:accent5>
      <a:accent6>
        <a:srgbClr val="817669"/>
      </a:accent6>
      <a:hlink>
        <a:srgbClr val="757070"/>
      </a:hlink>
      <a:folHlink>
        <a:srgbClr val="757070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8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6217</TotalTime>
  <Words>2177</Words>
  <Application>Microsoft Office PowerPoint</Application>
  <PresentationFormat>와이드스크린</PresentationFormat>
  <Paragraphs>412</Paragraphs>
  <Slides>37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4" baseType="lpstr">
      <vt:lpstr>굴림</vt:lpstr>
      <vt:lpstr>나눔고딕 ExtraBold</vt:lpstr>
      <vt:lpstr>돋움</vt:lpstr>
      <vt:lpstr>맑은 고딕</vt:lpstr>
      <vt:lpstr>맑은 고딕 (본문)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Saebyeol Yu</dc:creator>
  <cp:lastModifiedBy>sjh</cp:lastModifiedBy>
  <cp:revision>232</cp:revision>
  <cp:lastPrinted>2020-02-24T07:34:54Z</cp:lastPrinted>
  <dcterms:created xsi:type="dcterms:W3CDTF">2015-04-23T00:06:34Z</dcterms:created>
  <dcterms:modified xsi:type="dcterms:W3CDTF">2023-04-19T01:03:05Z</dcterms:modified>
</cp:coreProperties>
</file>